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5.xml" ContentType="application/vnd.openxmlformats-officedocument.theme+xml"/>
  <Override PartName="/ppt/diagrams/colors1.xml" ContentType="application/vnd.openxmlformats-officedocument.drawingml.diagramColors+xml"/>
  <Override PartName="/ppt/notesSlides/notesSlide2.xml" ContentType="application/vnd.openxmlformats-officedocument.presentationml.notesSlide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Default Extension="xlsx" ContentType="application/vnd.openxmlformats-officedocument.spreadsheetml.sheet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diagrams/colors2.xml" ContentType="application/vnd.openxmlformats-officedocument.drawingml.diagramColors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slideLayouts/slideLayout16.xml" ContentType="application/vnd.openxmlformats-officedocument.presentationml.slideLayout+xml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1" r:id="rId2"/>
    <p:sldMasterId id="2147483653" r:id="rId3"/>
  </p:sldMasterIdLst>
  <p:notesMasterIdLst>
    <p:notesMasterId r:id="rId18"/>
  </p:notesMasterIdLst>
  <p:handoutMasterIdLst>
    <p:handoutMasterId r:id="rId19"/>
  </p:handoutMasterIdLst>
  <p:sldIdLst>
    <p:sldId id="311" r:id="rId4"/>
    <p:sldId id="261" r:id="rId5"/>
    <p:sldId id="264" r:id="rId6"/>
    <p:sldId id="307" r:id="rId7"/>
    <p:sldId id="303" r:id="rId8"/>
    <p:sldId id="308" r:id="rId9"/>
    <p:sldId id="309" r:id="rId10"/>
    <p:sldId id="300" r:id="rId11"/>
    <p:sldId id="301" r:id="rId12"/>
    <p:sldId id="296" r:id="rId13"/>
    <p:sldId id="302" r:id="rId14"/>
    <p:sldId id="304" r:id="rId15"/>
    <p:sldId id="306" r:id="rId16"/>
    <p:sldId id="310" r:id="rId17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756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EF4A4A"/>
    <a:srgbClr val="D81313"/>
    <a:srgbClr val="D98A8A"/>
    <a:srgbClr val="FFFFFF"/>
    <a:srgbClr val="EB494B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539" autoAdjust="0"/>
    <p:restoredTop sz="94660"/>
  </p:normalViewPr>
  <p:slideViewPr>
    <p:cSldViewPr>
      <p:cViewPr varScale="1">
        <p:scale>
          <a:sx n="107" d="100"/>
          <a:sy n="107" d="100"/>
        </p:scale>
        <p:origin x="-792" y="-77"/>
      </p:cViewPr>
      <p:guideLst>
        <p:guide orient="horz" pos="1620"/>
        <p:guide orient="horz" pos="1756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83" d="100"/>
          <a:sy n="83" d="100"/>
        </p:scale>
        <p:origin x="5850" y="108"/>
      </p:cViewPr>
      <p:guideLst/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viewProps" Target="view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autoTitleDeleted val="1"/>
    <c:plotArea>
      <c:layout>
        <c:manualLayout>
          <c:layoutTarget val="inner"/>
          <c:xMode val="edge"/>
          <c:yMode val="edge"/>
          <c:x val="3.778480328435109E-2"/>
          <c:y val="8.0717443603340364E-2"/>
          <c:w val="0.96221595559457773"/>
          <c:h val="0.91928262915603909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spPr>
              <a:solidFill>
                <a:schemeClr val="accent2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356E-4F15-AB60-FB1D63A8295F}"/>
              </c:ext>
            </c:extLst>
          </c:dPt>
          <c:dPt>
            <c:idx val="1"/>
            <c:spPr>
              <a:solidFill>
                <a:schemeClr val="bg1">
                  <a:lumMod val="85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356E-4F15-AB60-FB1D63A8295F}"/>
              </c:ext>
            </c:extLst>
          </c:dPt>
          <c:cat>
            <c:strRef>
              <c:f>Sheet1!$A$2:$A$5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60.9</c:v>
                </c:pt>
                <c:pt idx="1">
                  <c:v>39.1</c:v>
                </c:pt>
                <c:pt idx="2">
                  <c:v>0</c:v>
                </c:pt>
                <c:pt idx="3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356E-4F15-AB60-FB1D63A8295F}"/>
            </c:ext>
          </c:extLst>
        </c:ser>
        <c:firstSliceAng val="0"/>
        <c:holeSize val="80"/>
      </c:doughnutChart>
    </c:plotArea>
    <c:plotVisOnly val="1"/>
    <c:dispBlanksAs val="zero"/>
  </c:chart>
  <c:txPr>
    <a:bodyPr/>
    <a:lstStyle/>
    <a:p>
      <a:pPr>
        <a:defRPr sz="1800"/>
      </a:pPr>
      <a:endParaRPr lang="ru-RU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>
        <c:manualLayout>
          <c:layoutTarget val="inner"/>
          <c:xMode val="edge"/>
          <c:yMode val="edge"/>
          <c:x val="0.16931080159256556"/>
          <c:y val="1.6007464641701236E-2"/>
          <c:w val="0.96221595559457773"/>
          <c:h val="0.91928262915603909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spPr>
              <a:solidFill>
                <a:schemeClr val="accent3">
                  <a:lumMod val="60000"/>
                  <a:lumOff val="40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0E12-4A13-B1D6-73E3E7F716EF}"/>
              </c:ext>
            </c:extLst>
          </c:dPt>
          <c:dPt>
            <c:idx val="1"/>
            <c:spPr>
              <a:solidFill>
                <a:schemeClr val="bg1">
                  <a:lumMod val="85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0E12-4A13-B1D6-73E3E7F716EF}"/>
              </c:ext>
            </c:extLst>
          </c:dPt>
          <c:cat>
            <c:strRef>
              <c:f>Sheet1!$A$2:$A$5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42.4</c:v>
                </c:pt>
                <c:pt idx="1">
                  <c:v>57.6</c:v>
                </c:pt>
                <c:pt idx="2">
                  <c:v>0</c:v>
                </c:pt>
                <c:pt idx="3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0E12-4A13-B1D6-73E3E7F716EF}"/>
            </c:ext>
          </c:extLst>
        </c:ser>
        <c:firstSliceAng val="0"/>
        <c:holeSize val="80"/>
      </c:doughnutChart>
    </c:plotArea>
    <c:plotVisOnly val="1"/>
    <c:dispBlanksAs val="zero"/>
  </c:chart>
  <c:txPr>
    <a:bodyPr/>
    <a:lstStyle/>
    <a:p>
      <a:pPr>
        <a:defRPr sz="1800"/>
      </a:pPr>
      <a:endParaRPr lang="ru-RU"/>
    </a:p>
  </c:txPr>
  <c:externalData r:id="rId1"/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#2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8A5EDDE-3640-4382-BBDD-1C2A0EC28937}" type="doc">
      <dgm:prSet loTypeId="urn:microsoft.com/office/officeart/2008/layout/RadialCluster" loCatId="relationship" qsTypeId="urn:microsoft.com/office/officeart/2005/8/quickstyle/simple4" qsCatId="simple" csTypeId="urn:microsoft.com/office/officeart/2005/8/colors/accent3_2" csCatId="accent3" phldr="1"/>
      <dgm:spPr/>
      <dgm:t>
        <a:bodyPr/>
        <a:lstStyle/>
        <a:p>
          <a:endParaRPr lang="ru-RU"/>
        </a:p>
      </dgm:t>
    </dgm:pt>
    <dgm:pt modelId="{2E7FCB12-2446-43E1-9DDA-7BD90BDC3430}">
      <dgm:prSet phldrT="[Текст]" custT="1"/>
      <dgm:spPr>
        <a:solidFill>
          <a:schemeClr val="tx1"/>
        </a:solidFill>
      </dgm:spPr>
      <dgm:t>
        <a:bodyPr/>
        <a:lstStyle/>
        <a:p>
          <a:r>
            <a:rPr lang="kk-KZ" sz="1800" b="1" dirty="0" smtClean="0"/>
            <a:t>Элементы </a:t>
          </a:r>
        </a:p>
        <a:p>
          <a:r>
            <a:rPr lang="kk-KZ" sz="1800" b="1" dirty="0" smtClean="0"/>
            <a:t>цифровых платежей</a:t>
          </a:r>
          <a:endParaRPr lang="ru-RU" sz="1800" b="1" dirty="0"/>
        </a:p>
      </dgm:t>
    </dgm:pt>
    <dgm:pt modelId="{7B4C5A50-EDAD-4957-BA16-229A775AE5F4}" type="parTrans" cxnId="{965DA4A4-8A68-481C-8F21-A04108E22787}">
      <dgm:prSet/>
      <dgm:spPr/>
      <dgm:t>
        <a:bodyPr/>
        <a:lstStyle/>
        <a:p>
          <a:endParaRPr lang="ru-RU" sz="1400"/>
        </a:p>
      </dgm:t>
    </dgm:pt>
    <dgm:pt modelId="{03500C91-BF8C-48CD-A688-187AB9E45060}" type="sibTrans" cxnId="{965DA4A4-8A68-481C-8F21-A04108E22787}">
      <dgm:prSet/>
      <dgm:spPr/>
      <dgm:t>
        <a:bodyPr/>
        <a:lstStyle/>
        <a:p>
          <a:endParaRPr lang="ru-RU" sz="1400"/>
        </a:p>
      </dgm:t>
    </dgm:pt>
    <dgm:pt modelId="{8240631F-1215-4A2A-A4AD-C7E8FF6A9225}">
      <dgm:prSet phldrT="[Текст]" custT="1"/>
      <dgm:spPr>
        <a:solidFill>
          <a:srgbClr val="EF4A4A"/>
        </a:solidFill>
      </dgm:spPr>
      <dgm:t>
        <a:bodyPr/>
        <a:lstStyle/>
        <a:p>
          <a:r>
            <a:rPr lang="kk-KZ" sz="2000" dirty="0" smtClean="0"/>
            <a:t>Онлайн платеж</a:t>
          </a:r>
          <a:endParaRPr lang="ru-RU" sz="2000" dirty="0"/>
        </a:p>
      </dgm:t>
    </dgm:pt>
    <dgm:pt modelId="{3AC93463-830E-4637-AFF3-4AEEBD0976DD}" type="parTrans" cxnId="{8E727871-AB08-4AE6-9C31-E6B9CA2C989B}">
      <dgm:prSet/>
      <dgm:spPr>
        <a:ln w="28575">
          <a:solidFill>
            <a:srgbClr val="D81313"/>
          </a:solidFill>
        </a:ln>
      </dgm:spPr>
      <dgm:t>
        <a:bodyPr/>
        <a:lstStyle/>
        <a:p>
          <a:endParaRPr lang="ru-RU" sz="1400"/>
        </a:p>
      </dgm:t>
    </dgm:pt>
    <dgm:pt modelId="{5D78EA9B-0421-4BDE-9C4C-ED52B27A7D1F}" type="sibTrans" cxnId="{8E727871-AB08-4AE6-9C31-E6B9CA2C989B}">
      <dgm:prSet/>
      <dgm:spPr/>
      <dgm:t>
        <a:bodyPr/>
        <a:lstStyle/>
        <a:p>
          <a:endParaRPr lang="ru-RU" sz="1400"/>
        </a:p>
      </dgm:t>
    </dgm:pt>
    <dgm:pt modelId="{92A1806F-B0BB-4945-8616-056D94B13BDB}">
      <dgm:prSet phldrT="[Текст]" custT="1"/>
      <dgm:spPr>
        <a:solidFill>
          <a:srgbClr val="EF4A4A"/>
        </a:solidFill>
      </dgm:spPr>
      <dgm:t>
        <a:bodyPr/>
        <a:lstStyle/>
        <a:p>
          <a:r>
            <a:rPr lang="kk-KZ" sz="2000" dirty="0" smtClean="0"/>
            <a:t>Мобильный банкинг</a:t>
          </a:r>
          <a:endParaRPr lang="ru-RU" sz="2000" dirty="0"/>
        </a:p>
      </dgm:t>
    </dgm:pt>
    <dgm:pt modelId="{ED968D46-BEB8-43B8-AA9D-08F986B3E421}" type="parTrans" cxnId="{98BA1DBA-67EF-4C46-84D6-4B4FE0A8FFE4}">
      <dgm:prSet/>
      <dgm:spPr>
        <a:ln w="28575">
          <a:solidFill>
            <a:srgbClr val="D81313"/>
          </a:solidFill>
        </a:ln>
      </dgm:spPr>
      <dgm:t>
        <a:bodyPr/>
        <a:lstStyle/>
        <a:p>
          <a:endParaRPr lang="ru-RU" sz="1400"/>
        </a:p>
      </dgm:t>
    </dgm:pt>
    <dgm:pt modelId="{2DB3CCFE-6E01-4262-A444-9C88D32A969D}" type="sibTrans" cxnId="{98BA1DBA-67EF-4C46-84D6-4B4FE0A8FFE4}">
      <dgm:prSet/>
      <dgm:spPr/>
      <dgm:t>
        <a:bodyPr/>
        <a:lstStyle/>
        <a:p>
          <a:endParaRPr lang="ru-RU" sz="1400"/>
        </a:p>
      </dgm:t>
    </dgm:pt>
    <dgm:pt modelId="{FA45A991-38BE-474A-A0B6-F4AF0E031810}">
      <dgm:prSet phldrT="[Текст]" custT="1"/>
      <dgm:spPr>
        <a:solidFill>
          <a:srgbClr val="EF4A4A"/>
        </a:solidFill>
        <a:ln>
          <a:solidFill>
            <a:schemeClr val="accent1">
              <a:lumMod val="60000"/>
              <a:lumOff val="40000"/>
            </a:schemeClr>
          </a:solidFill>
        </a:ln>
      </dgm:spPr>
      <dgm:t>
        <a:bodyPr/>
        <a:lstStyle/>
        <a:p>
          <a:r>
            <a:rPr lang="ru-RU" sz="1600" dirty="0" smtClean="0"/>
            <a:t>Онлайн-обслуживание и регистрация</a:t>
          </a:r>
          <a:endParaRPr lang="ru-RU" sz="1600" dirty="0"/>
        </a:p>
      </dgm:t>
    </dgm:pt>
    <dgm:pt modelId="{BB7FB936-9BBD-4EFA-8A36-2A0596B08134}" type="parTrans" cxnId="{37F5C0A0-A545-471C-A90A-BEA9309E6270}">
      <dgm:prSet/>
      <dgm:spPr>
        <a:ln w="28575">
          <a:solidFill>
            <a:srgbClr val="D81313"/>
          </a:solidFill>
        </a:ln>
      </dgm:spPr>
      <dgm:t>
        <a:bodyPr/>
        <a:lstStyle/>
        <a:p>
          <a:endParaRPr lang="ru-RU" sz="1400"/>
        </a:p>
      </dgm:t>
    </dgm:pt>
    <dgm:pt modelId="{CD6F3EF2-E1E0-4FEA-86AA-25C14604384E}" type="sibTrans" cxnId="{37F5C0A0-A545-471C-A90A-BEA9309E6270}">
      <dgm:prSet/>
      <dgm:spPr/>
      <dgm:t>
        <a:bodyPr/>
        <a:lstStyle/>
        <a:p>
          <a:endParaRPr lang="ru-RU" sz="1400"/>
        </a:p>
      </dgm:t>
    </dgm:pt>
    <dgm:pt modelId="{C148D673-14D5-48DD-BE21-41372D169956}">
      <dgm:prSet custT="1"/>
      <dgm:spPr>
        <a:solidFill>
          <a:srgbClr val="EF4A4A"/>
        </a:solidFill>
      </dgm:spPr>
      <dgm:t>
        <a:bodyPr/>
        <a:lstStyle/>
        <a:p>
          <a:r>
            <a:rPr lang="kk-KZ" sz="1800" dirty="0" smtClean="0"/>
            <a:t>Платежная карта</a:t>
          </a:r>
          <a:endParaRPr lang="ru-RU" sz="1800" dirty="0"/>
        </a:p>
      </dgm:t>
    </dgm:pt>
    <dgm:pt modelId="{F6F9EED1-CC75-495A-81BD-98046553731B}" type="parTrans" cxnId="{CB5E8427-DDEA-4264-8952-ABE4830925B0}">
      <dgm:prSet/>
      <dgm:spPr>
        <a:ln w="28575">
          <a:solidFill>
            <a:srgbClr val="D81313"/>
          </a:solidFill>
        </a:ln>
      </dgm:spPr>
      <dgm:t>
        <a:bodyPr/>
        <a:lstStyle/>
        <a:p>
          <a:endParaRPr lang="ru-RU" sz="1400"/>
        </a:p>
      </dgm:t>
    </dgm:pt>
    <dgm:pt modelId="{2E6EE7CC-65C2-4045-B7F3-32642F818CC1}" type="sibTrans" cxnId="{CB5E8427-DDEA-4264-8952-ABE4830925B0}">
      <dgm:prSet/>
      <dgm:spPr/>
      <dgm:t>
        <a:bodyPr/>
        <a:lstStyle/>
        <a:p>
          <a:endParaRPr lang="ru-RU" sz="1400"/>
        </a:p>
      </dgm:t>
    </dgm:pt>
    <dgm:pt modelId="{6FE5BE23-145D-47F1-A594-494C4450848C}">
      <dgm:prSet custT="1"/>
      <dgm:spPr/>
      <dgm:t>
        <a:bodyPr/>
        <a:lstStyle/>
        <a:p>
          <a:endParaRPr lang="ru-RU" sz="2800" dirty="0"/>
        </a:p>
      </dgm:t>
    </dgm:pt>
    <dgm:pt modelId="{06E31662-507E-451E-B9E5-FD5ED330BCBB}" type="parTrans" cxnId="{A51AACE2-FBA3-42A9-A0C1-CDACB461FA40}">
      <dgm:prSet/>
      <dgm:spPr/>
      <dgm:t>
        <a:bodyPr/>
        <a:lstStyle/>
        <a:p>
          <a:endParaRPr lang="ru-RU"/>
        </a:p>
      </dgm:t>
    </dgm:pt>
    <dgm:pt modelId="{B4889EFF-A3D3-40FD-8AEC-4F92DB4F5333}" type="sibTrans" cxnId="{A51AACE2-FBA3-42A9-A0C1-CDACB461FA40}">
      <dgm:prSet/>
      <dgm:spPr/>
      <dgm:t>
        <a:bodyPr/>
        <a:lstStyle/>
        <a:p>
          <a:endParaRPr lang="ru-RU"/>
        </a:p>
      </dgm:t>
    </dgm:pt>
    <dgm:pt modelId="{9CE62255-4984-4312-AE54-3E07D9C88D27}" type="pres">
      <dgm:prSet presAssocID="{88A5EDDE-3640-4382-BBDD-1C2A0EC28937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5F3AE60C-7A11-4B4D-AD61-851B2F18BE34}" type="pres">
      <dgm:prSet presAssocID="{2E7FCB12-2446-43E1-9DDA-7BD90BDC3430}" presName="singleCycle" presStyleCnt="0"/>
      <dgm:spPr/>
    </dgm:pt>
    <dgm:pt modelId="{CB893184-6CBA-4833-8762-0FE51664BE41}" type="pres">
      <dgm:prSet presAssocID="{2E7FCB12-2446-43E1-9DDA-7BD90BDC3430}" presName="singleCenter" presStyleLbl="node1" presStyleIdx="0" presStyleCnt="5" custScaleX="226912" custScaleY="75413" custLinFactNeighborX="-201" custLinFactNeighborY="282">
        <dgm:presLayoutVars>
          <dgm:chMax val="7"/>
          <dgm:chPref val="7"/>
        </dgm:presLayoutVars>
      </dgm:prSet>
      <dgm:spPr/>
      <dgm:t>
        <a:bodyPr/>
        <a:lstStyle/>
        <a:p>
          <a:endParaRPr lang="ru-RU"/>
        </a:p>
      </dgm:t>
    </dgm:pt>
    <dgm:pt modelId="{094B1874-0DE5-41A5-BA53-3579B6979ABF}" type="pres">
      <dgm:prSet presAssocID="{3AC93463-830E-4637-AFF3-4AEEBD0976DD}" presName="Name56" presStyleLbl="parChTrans1D2" presStyleIdx="0" presStyleCnt="4"/>
      <dgm:spPr/>
      <dgm:t>
        <a:bodyPr/>
        <a:lstStyle/>
        <a:p>
          <a:endParaRPr lang="ru-RU"/>
        </a:p>
      </dgm:t>
    </dgm:pt>
    <dgm:pt modelId="{1B102BDA-96E4-44C8-9888-7118CC895B87}" type="pres">
      <dgm:prSet presAssocID="{8240631F-1215-4A2A-A4AD-C7E8FF6A9225}" presName="text0" presStyleLbl="node1" presStyleIdx="1" presStyleCnt="5" custScaleX="338675" custScaleY="7056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5686F92-2B90-439E-B186-A84C6E67858B}" type="pres">
      <dgm:prSet presAssocID="{F6F9EED1-CC75-495A-81BD-98046553731B}" presName="Name56" presStyleLbl="parChTrans1D2" presStyleIdx="1" presStyleCnt="4"/>
      <dgm:spPr/>
      <dgm:t>
        <a:bodyPr/>
        <a:lstStyle/>
        <a:p>
          <a:endParaRPr lang="ru-RU"/>
        </a:p>
      </dgm:t>
    </dgm:pt>
    <dgm:pt modelId="{46AA1F62-45CC-46BA-8128-BBA5A2F13F8B}" type="pres">
      <dgm:prSet presAssocID="{C148D673-14D5-48DD-BE21-41372D169956}" presName="text0" presStyleLbl="node1" presStyleIdx="2" presStyleCnt="5" custScaleX="251293" custScaleY="82369" custRadScaleRad="172439" custRadScaleInc="94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8BF70E2-4765-487A-819A-919446A06757}" type="pres">
      <dgm:prSet presAssocID="{ED968D46-BEB8-43B8-AA9D-08F986B3E421}" presName="Name56" presStyleLbl="parChTrans1D2" presStyleIdx="2" presStyleCnt="4"/>
      <dgm:spPr/>
      <dgm:t>
        <a:bodyPr/>
        <a:lstStyle/>
        <a:p>
          <a:endParaRPr lang="ru-RU"/>
        </a:p>
      </dgm:t>
    </dgm:pt>
    <dgm:pt modelId="{E1928F79-B12B-4E80-BA51-CB5D9399152C}" type="pres">
      <dgm:prSet presAssocID="{92A1806F-B0BB-4945-8616-056D94B13BDB}" presName="text0" presStyleLbl="node1" presStyleIdx="3" presStyleCnt="5" custScaleX="321647" custScaleY="6922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C5AEABF-D63D-401F-98A0-F418046D7D41}" type="pres">
      <dgm:prSet presAssocID="{BB7FB936-9BBD-4EFA-8A36-2A0596B08134}" presName="Name56" presStyleLbl="parChTrans1D2" presStyleIdx="3" presStyleCnt="4"/>
      <dgm:spPr/>
      <dgm:t>
        <a:bodyPr/>
        <a:lstStyle/>
        <a:p>
          <a:endParaRPr lang="ru-RU"/>
        </a:p>
      </dgm:t>
    </dgm:pt>
    <dgm:pt modelId="{150FE951-930C-43C5-99F6-B43AC68285AA}" type="pres">
      <dgm:prSet presAssocID="{FA45A991-38BE-474A-A0B6-F4AF0E031810}" presName="text0" presStyleLbl="node1" presStyleIdx="4" presStyleCnt="5" custScaleX="301613" custScaleY="82369" custRadScaleRad="182404" custRadScaleInc="181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41ACABB-3C88-48E0-9588-B7465D6AC094}" type="presOf" srcId="{2E7FCB12-2446-43E1-9DDA-7BD90BDC3430}" destId="{CB893184-6CBA-4833-8762-0FE51664BE41}" srcOrd="0" destOrd="0" presId="urn:microsoft.com/office/officeart/2008/layout/RadialCluster"/>
    <dgm:cxn modelId="{A51AACE2-FBA3-42A9-A0C1-CDACB461FA40}" srcId="{88A5EDDE-3640-4382-BBDD-1C2A0EC28937}" destId="{6FE5BE23-145D-47F1-A594-494C4450848C}" srcOrd="1" destOrd="0" parTransId="{06E31662-507E-451E-B9E5-FD5ED330BCBB}" sibTransId="{B4889EFF-A3D3-40FD-8AEC-4F92DB4F5333}"/>
    <dgm:cxn modelId="{965DA4A4-8A68-481C-8F21-A04108E22787}" srcId="{88A5EDDE-3640-4382-BBDD-1C2A0EC28937}" destId="{2E7FCB12-2446-43E1-9DDA-7BD90BDC3430}" srcOrd="0" destOrd="0" parTransId="{7B4C5A50-EDAD-4957-BA16-229A775AE5F4}" sibTransId="{03500C91-BF8C-48CD-A688-187AB9E45060}"/>
    <dgm:cxn modelId="{428A007F-42AD-49A4-85FE-BFD343CF8E69}" type="presOf" srcId="{88A5EDDE-3640-4382-BBDD-1C2A0EC28937}" destId="{9CE62255-4984-4312-AE54-3E07D9C88D27}" srcOrd="0" destOrd="0" presId="urn:microsoft.com/office/officeart/2008/layout/RadialCluster"/>
    <dgm:cxn modelId="{F2919DA7-2605-492D-8586-E037F07E7528}" type="presOf" srcId="{C148D673-14D5-48DD-BE21-41372D169956}" destId="{46AA1F62-45CC-46BA-8128-BBA5A2F13F8B}" srcOrd="0" destOrd="0" presId="urn:microsoft.com/office/officeart/2008/layout/RadialCluster"/>
    <dgm:cxn modelId="{8E727871-AB08-4AE6-9C31-E6B9CA2C989B}" srcId="{2E7FCB12-2446-43E1-9DDA-7BD90BDC3430}" destId="{8240631F-1215-4A2A-A4AD-C7E8FF6A9225}" srcOrd="0" destOrd="0" parTransId="{3AC93463-830E-4637-AFF3-4AEEBD0976DD}" sibTransId="{5D78EA9B-0421-4BDE-9C4C-ED52B27A7D1F}"/>
    <dgm:cxn modelId="{F9E09BFF-894F-4A5E-AC94-221CC876F4F9}" type="presOf" srcId="{3AC93463-830E-4637-AFF3-4AEEBD0976DD}" destId="{094B1874-0DE5-41A5-BA53-3579B6979ABF}" srcOrd="0" destOrd="0" presId="urn:microsoft.com/office/officeart/2008/layout/RadialCluster"/>
    <dgm:cxn modelId="{1C26920E-8722-49D3-9455-DB061DDB97D3}" type="presOf" srcId="{BB7FB936-9BBD-4EFA-8A36-2A0596B08134}" destId="{1C5AEABF-D63D-401F-98A0-F418046D7D41}" srcOrd="0" destOrd="0" presId="urn:microsoft.com/office/officeart/2008/layout/RadialCluster"/>
    <dgm:cxn modelId="{98BA1DBA-67EF-4C46-84D6-4B4FE0A8FFE4}" srcId="{2E7FCB12-2446-43E1-9DDA-7BD90BDC3430}" destId="{92A1806F-B0BB-4945-8616-056D94B13BDB}" srcOrd="2" destOrd="0" parTransId="{ED968D46-BEB8-43B8-AA9D-08F986B3E421}" sibTransId="{2DB3CCFE-6E01-4262-A444-9C88D32A969D}"/>
    <dgm:cxn modelId="{CB5E8427-DDEA-4264-8952-ABE4830925B0}" srcId="{2E7FCB12-2446-43E1-9DDA-7BD90BDC3430}" destId="{C148D673-14D5-48DD-BE21-41372D169956}" srcOrd="1" destOrd="0" parTransId="{F6F9EED1-CC75-495A-81BD-98046553731B}" sibTransId="{2E6EE7CC-65C2-4045-B7F3-32642F818CC1}"/>
    <dgm:cxn modelId="{37F5C0A0-A545-471C-A90A-BEA9309E6270}" srcId="{2E7FCB12-2446-43E1-9DDA-7BD90BDC3430}" destId="{FA45A991-38BE-474A-A0B6-F4AF0E031810}" srcOrd="3" destOrd="0" parTransId="{BB7FB936-9BBD-4EFA-8A36-2A0596B08134}" sibTransId="{CD6F3EF2-E1E0-4FEA-86AA-25C14604384E}"/>
    <dgm:cxn modelId="{6C0E4B83-C17C-4E8B-BD39-569BF86AAE60}" type="presOf" srcId="{F6F9EED1-CC75-495A-81BD-98046553731B}" destId="{95686F92-2B90-439E-B186-A84C6E67858B}" srcOrd="0" destOrd="0" presId="urn:microsoft.com/office/officeart/2008/layout/RadialCluster"/>
    <dgm:cxn modelId="{CCB6BCDE-8867-4927-B48D-BA89C9FFD29B}" type="presOf" srcId="{92A1806F-B0BB-4945-8616-056D94B13BDB}" destId="{E1928F79-B12B-4E80-BA51-CB5D9399152C}" srcOrd="0" destOrd="0" presId="urn:microsoft.com/office/officeart/2008/layout/RadialCluster"/>
    <dgm:cxn modelId="{58C5AF5E-D588-4365-8C93-F908B4DEF6C2}" type="presOf" srcId="{ED968D46-BEB8-43B8-AA9D-08F986B3E421}" destId="{28BF70E2-4765-487A-819A-919446A06757}" srcOrd="0" destOrd="0" presId="urn:microsoft.com/office/officeart/2008/layout/RadialCluster"/>
    <dgm:cxn modelId="{DAD42946-0CE4-4533-8697-677C28A90107}" type="presOf" srcId="{FA45A991-38BE-474A-A0B6-F4AF0E031810}" destId="{150FE951-930C-43C5-99F6-B43AC68285AA}" srcOrd="0" destOrd="0" presId="urn:microsoft.com/office/officeart/2008/layout/RadialCluster"/>
    <dgm:cxn modelId="{A1B4F0E3-E69B-4B90-B547-46625819D1B4}" type="presOf" srcId="{8240631F-1215-4A2A-A4AD-C7E8FF6A9225}" destId="{1B102BDA-96E4-44C8-9888-7118CC895B87}" srcOrd="0" destOrd="0" presId="urn:microsoft.com/office/officeart/2008/layout/RadialCluster"/>
    <dgm:cxn modelId="{1EE1261D-FCD2-4D3B-9AB7-3561BC9F0B11}" type="presParOf" srcId="{9CE62255-4984-4312-AE54-3E07D9C88D27}" destId="{5F3AE60C-7A11-4B4D-AD61-851B2F18BE34}" srcOrd="0" destOrd="0" presId="urn:microsoft.com/office/officeart/2008/layout/RadialCluster"/>
    <dgm:cxn modelId="{0C505BEE-1DF0-4F7B-9748-229BDD38B7CA}" type="presParOf" srcId="{5F3AE60C-7A11-4B4D-AD61-851B2F18BE34}" destId="{CB893184-6CBA-4833-8762-0FE51664BE41}" srcOrd="0" destOrd="0" presId="urn:microsoft.com/office/officeart/2008/layout/RadialCluster"/>
    <dgm:cxn modelId="{4FE3FBB4-C679-4F01-A48C-F7AE8AA78C39}" type="presParOf" srcId="{5F3AE60C-7A11-4B4D-AD61-851B2F18BE34}" destId="{094B1874-0DE5-41A5-BA53-3579B6979ABF}" srcOrd="1" destOrd="0" presId="urn:microsoft.com/office/officeart/2008/layout/RadialCluster"/>
    <dgm:cxn modelId="{CFAFA992-F71C-4B6D-A753-4FF926FED17D}" type="presParOf" srcId="{5F3AE60C-7A11-4B4D-AD61-851B2F18BE34}" destId="{1B102BDA-96E4-44C8-9888-7118CC895B87}" srcOrd="2" destOrd="0" presId="urn:microsoft.com/office/officeart/2008/layout/RadialCluster"/>
    <dgm:cxn modelId="{7AC87A6D-F0D6-49D3-9438-7B9FE39B820A}" type="presParOf" srcId="{5F3AE60C-7A11-4B4D-AD61-851B2F18BE34}" destId="{95686F92-2B90-439E-B186-A84C6E67858B}" srcOrd="3" destOrd="0" presId="urn:microsoft.com/office/officeart/2008/layout/RadialCluster"/>
    <dgm:cxn modelId="{C41FAC73-53A2-422D-85EE-7879541AD2A9}" type="presParOf" srcId="{5F3AE60C-7A11-4B4D-AD61-851B2F18BE34}" destId="{46AA1F62-45CC-46BA-8128-BBA5A2F13F8B}" srcOrd="4" destOrd="0" presId="urn:microsoft.com/office/officeart/2008/layout/RadialCluster"/>
    <dgm:cxn modelId="{53E89A36-7AC4-433B-8708-1A0FBB4450C0}" type="presParOf" srcId="{5F3AE60C-7A11-4B4D-AD61-851B2F18BE34}" destId="{28BF70E2-4765-487A-819A-919446A06757}" srcOrd="5" destOrd="0" presId="urn:microsoft.com/office/officeart/2008/layout/RadialCluster"/>
    <dgm:cxn modelId="{A71C830C-4376-4AFA-AF72-3B736DAA4A5F}" type="presParOf" srcId="{5F3AE60C-7A11-4B4D-AD61-851B2F18BE34}" destId="{E1928F79-B12B-4E80-BA51-CB5D9399152C}" srcOrd="6" destOrd="0" presId="urn:microsoft.com/office/officeart/2008/layout/RadialCluster"/>
    <dgm:cxn modelId="{91BE1F76-568A-449E-A1E7-3125AC34EB5D}" type="presParOf" srcId="{5F3AE60C-7A11-4B4D-AD61-851B2F18BE34}" destId="{1C5AEABF-D63D-401F-98A0-F418046D7D41}" srcOrd="7" destOrd="0" presId="urn:microsoft.com/office/officeart/2008/layout/RadialCluster"/>
    <dgm:cxn modelId="{2A26816E-837B-4B88-957E-7AD2E9AFC9F8}" type="presParOf" srcId="{5F3AE60C-7A11-4B4D-AD61-851B2F18BE34}" destId="{150FE951-930C-43C5-99F6-B43AC68285AA}" srcOrd="8" destOrd="0" presId="urn:microsoft.com/office/officeart/2008/layout/RadialCluster"/>
  </dgm:cxnLst>
  <dgm:bg>
    <a:noFill/>
  </dgm:bg>
  <dgm:whole/>
  <dgm:extLst>
    <a:ext uri="{C62137D5-CB1D-491B-B009-E17868A290BF}">
      <dgm14:recolorImg xmlns="" xmlns:dgm14="http://schemas.microsoft.com/office/drawing/2010/diagram" val="1"/>
    </a:ex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803E396-DF24-4A1B-933D-D5D22A2B414F}" type="doc">
      <dgm:prSet loTypeId="urn:microsoft.com/office/officeart/2005/8/layout/vProcess5" loCatId="process" qsTypeId="urn:microsoft.com/office/officeart/2005/8/quickstyle/simple4" qsCatId="simple" csTypeId="urn:microsoft.com/office/officeart/2005/8/colors/colorful1#2" csCatId="colorful" phldr="1"/>
      <dgm:spPr/>
      <dgm:t>
        <a:bodyPr/>
        <a:lstStyle/>
        <a:p>
          <a:endParaRPr lang="ru-RU"/>
        </a:p>
      </dgm:t>
    </dgm:pt>
    <dgm:pt modelId="{C53D59FD-0FEE-48D7-9C8F-9C66F1795BA8}">
      <dgm:prSet phldrT="[Текст]" custT="1"/>
      <dgm:spPr/>
      <dgm:t>
        <a:bodyPr/>
        <a:lstStyle/>
        <a:p>
          <a:pPr algn="ctr"/>
          <a:r>
            <a:rPr lang="ru-RU" sz="1400" dirty="0" smtClean="0"/>
            <a:t>В цифровой тр</a:t>
          </a:r>
          <a:r>
            <a:rPr lang="en-US" sz="1400" dirty="0" smtClean="0"/>
            <a:t>a</a:t>
          </a:r>
          <a:r>
            <a:rPr lang="ru-RU" sz="1400" dirty="0" smtClean="0"/>
            <a:t>нсформ</a:t>
          </a:r>
          <a:r>
            <a:rPr lang="en-US" sz="1400" dirty="0" smtClean="0"/>
            <a:t>a</a:t>
          </a:r>
          <a:r>
            <a:rPr lang="ru-RU" sz="1400" dirty="0" smtClean="0"/>
            <a:t>ции К</a:t>
          </a:r>
          <a:r>
            <a:rPr lang="en-US" sz="1400" dirty="0" smtClean="0"/>
            <a:t>a</a:t>
          </a:r>
          <a:r>
            <a:rPr lang="ru-RU" sz="1400" dirty="0" smtClean="0"/>
            <a:t>з</a:t>
          </a:r>
          <a:r>
            <a:rPr lang="en-US" sz="1400" dirty="0" smtClean="0"/>
            <a:t>a</a:t>
          </a:r>
          <a:r>
            <a:rPr lang="ru-RU" sz="1400" dirty="0" smtClean="0"/>
            <a:t>хст</a:t>
          </a:r>
          <a:r>
            <a:rPr lang="en-US" sz="1400" dirty="0" smtClean="0"/>
            <a:t>a</a:t>
          </a:r>
          <a:r>
            <a:rPr lang="ru-RU" sz="1400" dirty="0" smtClean="0"/>
            <a:t>н</a:t>
          </a:r>
          <a:r>
            <a:rPr lang="en-US" sz="1400" dirty="0" smtClean="0"/>
            <a:t>a </a:t>
          </a:r>
          <a:r>
            <a:rPr lang="ru-RU" sz="1400" dirty="0" smtClean="0"/>
            <a:t>н</a:t>
          </a:r>
          <a:r>
            <a:rPr lang="en-US" sz="1400" dirty="0" smtClean="0"/>
            <a:t>a </a:t>
          </a:r>
          <a:r>
            <a:rPr lang="ru-RU" sz="1400" dirty="0" smtClean="0"/>
            <a:t>с</a:t>
          </a:r>
          <a:r>
            <a:rPr lang="en-US" sz="1400" dirty="0" smtClean="0"/>
            <a:t>e</a:t>
          </a:r>
          <a:r>
            <a:rPr lang="ru-RU" sz="1400" dirty="0" smtClean="0"/>
            <a:t>годняшний д</a:t>
          </a:r>
          <a:r>
            <a:rPr lang="en-US" sz="1400" dirty="0" smtClean="0"/>
            <a:t>e</a:t>
          </a:r>
          <a:r>
            <a:rPr lang="ru-RU" sz="1400" dirty="0" smtClean="0"/>
            <a:t>нь сущ</a:t>
          </a:r>
          <a:r>
            <a:rPr lang="en-US" sz="1400" dirty="0" smtClean="0"/>
            <a:t>e</a:t>
          </a:r>
          <a:r>
            <a:rPr lang="ru-RU" sz="1400" dirty="0" smtClean="0"/>
            <a:t>ству</a:t>
          </a:r>
          <a:r>
            <a:rPr lang="en-US" sz="1400" dirty="0" smtClean="0"/>
            <a:t>e</a:t>
          </a:r>
          <a:r>
            <a:rPr lang="ru-RU" sz="1400" dirty="0" smtClean="0"/>
            <a:t>т огромно</a:t>
          </a:r>
          <a:r>
            <a:rPr lang="en-US" sz="1400" dirty="0" smtClean="0"/>
            <a:t>e </a:t>
          </a:r>
          <a:r>
            <a:rPr lang="ru-RU" sz="1400" dirty="0" smtClean="0"/>
            <a:t>пол</a:t>
          </a:r>
          <a:r>
            <a:rPr lang="en-US" sz="1400" dirty="0" smtClean="0"/>
            <a:t>e </a:t>
          </a:r>
          <a:r>
            <a:rPr lang="ru-RU" sz="1400" dirty="0" smtClean="0"/>
            <a:t>для изм</a:t>
          </a:r>
          <a:r>
            <a:rPr lang="en-US" sz="1400" dirty="0" smtClean="0"/>
            <a:t>e</a:t>
          </a:r>
          <a:r>
            <a:rPr lang="ru-RU" sz="1400" dirty="0" smtClean="0"/>
            <a:t>н</a:t>
          </a:r>
          <a:r>
            <a:rPr lang="en-US" sz="1400" dirty="0" smtClean="0"/>
            <a:t>e</a:t>
          </a:r>
          <a:r>
            <a:rPr lang="ru-RU" sz="1400" dirty="0" smtClean="0"/>
            <a:t>ний, иссл</a:t>
          </a:r>
          <a:r>
            <a:rPr lang="en-US" sz="1400" dirty="0" smtClean="0"/>
            <a:t>e</a:t>
          </a:r>
          <a:r>
            <a:rPr lang="ru-RU" sz="1400" dirty="0" smtClean="0"/>
            <a:t>дов</a:t>
          </a:r>
          <a:r>
            <a:rPr lang="en-US" sz="1400" dirty="0" smtClean="0"/>
            <a:t>a</a:t>
          </a:r>
          <a:r>
            <a:rPr lang="ru-RU" sz="1400" dirty="0" smtClean="0"/>
            <a:t>ний и охв</a:t>
          </a:r>
          <a:r>
            <a:rPr lang="en-US" sz="1400" dirty="0" smtClean="0"/>
            <a:t>a</a:t>
          </a:r>
          <a:r>
            <a:rPr lang="ru-RU" sz="1400" dirty="0" smtClean="0"/>
            <a:t>т</a:t>
          </a:r>
          <a:r>
            <a:rPr lang="en-US" sz="1400" dirty="0" smtClean="0"/>
            <a:t>a </a:t>
          </a:r>
          <a:r>
            <a:rPr lang="ru-RU" sz="1400" dirty="0" smtClean="0"/>
            <a:t>новой </a:t>
          </a:r>
          <a:r>
            <a:rPr lang="en-US" sz="1400" dirty="0" smtClean="0"/>
            <a:t>a</a:t>
          </a:r>
          <a:r>
            <a:rPr lang="ru-RU" sz="1400" dirty="0" smtClean="0"/>
            <a:t>удитории пользов</a:t>
          </a:r>
          <a:r>
            <a:rPr lang="en-US" sz="1400" dirty="0" smtClean="0"/>
            <a:t>a</a:t>
          </a:r>
          <a:r>
            <a:rPr lang="ru-RU" sz="1400" dirty="0" smtClean="0"/>
            <a:t>т</a:t>
          </a:r>
          <a:r>
            <a:rPr lang="en-US" sz="1400" dirty="0" smtClean="0"/>
            <a:t>e</a:t>
          </a:r>
          <a:r>
            <a:rPr lang="ru-RU" sz="1400" dirty="0" smtClean="0"/>
            <a:t>л</a:t>
          </a:r>
          <a:r>
            <a:rPr lang="en-US" sz="1400" dirty="0" smtClean="0"/>
            <a:t>e</a:t>
          </a:r>
          <a:r>
            <a:rPr lang="ru-RU" sz="1400" dirty="0" smtClean="0"/>
            <a:t>й, возможность вн</a:t>
          </a:r>
          <a:r>
            <a:rPr lang="en-US" sz="1400" dirty="0" smtClean="0"/>
            <a:t>e</a:t>
          </a:r>
          <a:r>
            <a:rPr lang="ru-RU" sz="1400" dirty="0" smtClean="0"/>
            <a:t>др</a:t>
          </a:r>
          <a:r>
            <a:rPr lang="en-US" sz="1400" dirty="0" smtClean="0"/>
            <a:t>e</a:t>
          </a:r>
          <a:r>
            <a:rPr lang="ru-RU" sz="1400" dirty="0" smtClean="0"/>
            <a:t>ния инв</a:t>
          </a:r>
          <a:r>
            <a:rPr lang="en-US" sz="1400" dirty="0" smtClean="0"/>
            <a:t>e</a:t>
          </a:r>
          <a:r>
            <a:rPr lang="ru-RU" sz="1400" dirty="0" smtClean="0"/>
            <a:t>стиций в эту сф</a:t>
          </a:r>
          <a:r>
            <a:rPr lang="en-US" sz="1400" dirty="0" smtClean="0"/>
            <a:t>e</a:t>
          </a:r>
          <a:r>
            <a:rPr lang="ru-RU" sz="1400" dirty="0" smtClean="0"/>
            <a:t>ру. </a:t>
          </a:r>
          <a:endParaRPr lang="ru-RU" sz="1400" dirty="0"/>
        </a:p>
      </dgm:t>
    </dgm:pt>
    <dgm:pt modelId="{AAF692F8-9FE9-43CF-BF4D-87B5B7963C40}" type="parTrans" cxnId="{FB939447-B67F-4CBE-ACE2-69EC0B847C84}">
      <dgm:prSet/>
      <dgm:spPr/>
      <dgm:t>
        <a:bodyPr/>
        <a:lstStyle/>
        <a:p>
          <a:pPr algn="ctr"/>
          <a:endParaRPr lang="ru-RU"/>
        </a:p>
      </dgm:t>
    </dgm:pt>
    <dgm:pt modelId="{F2469322-AF2E-444D-B6CB-D8C564CC59C3}" type="sibTrans" cxnId="{FB939447-B67F-4CBE-ACE2-69EC0B847C84}">
      <dgm:prSet/>
      <dgm:spPr/>
      <dgm:t>
        <a:bodyPr/>
        <a:lstStyle/>
        <a:p>
          <a:pPr algn="ctr"/>
          <a:endParaRPr lang="ru-RU" dirty="0"/>
        </a:p>
      </dgm:t>
    </dgm:pt>
    <dgm:pt modelId="{356CC85D-A04C-47BE-BAE2-45A35D327726}">
      <dgm:prSet phldrT="[Текст]"/>
      <dgm:spPr/>
      <dgm:t>
        <a:bodyPr/>
        <a:lstStyle/>
        <a:p>
          <a:pPr algn="ctr"/>
          <a:r>
            <a:rPr lang="ru-RU" dirty="0" smtClean="0"/>
            <a:t>Созд</a:t>
          </a:r>
          <a:r>
            <a:rPr lang="en-US" dirty="0" smtClean="0"/>
            <a:t>a</a:t>
          </a:r>
          <a:r>
            <a:rPr lang="ru-RU" dirty="0" smtClean="0"/>
            <a:t>ни</a:t>
          </a:r>
          <a:r>
            <a:rPr lang="en-US" dirty="0" smtClean="0"/>
            <a:t>e  </a:t>
          </a:r>
          <a:r>
            <a:rPr lang="ru-RU" dirty="0" smtClean="0"/>
            <a:t>новых цифровых  продуктов с использов</a:t>
          </a:r>
          <a:r>
            <a:rPr lang="en-US" dirty="0" smtClean="0"/>
            <a:t>a</a:t>
          </a:r>
          <a:r>
            <a:rPr lang="ru-RU" dirty="0" smtClean="0"/>
            <a:t>ни</a:t>
          </a:r>
          <a:r>
            <a:rPr lang="en-US" dirty="0" smtClean="0"/>
            <a:t>e</a:t>
          </a:r>
          <a:r>
            <a:rPr lang="ru-RU" dirty="0" smtClean="0"/>
            <a:t>м искусств</a:t>
          </a:r>
          <a:r>
            <a:rPr lang="en-US" dirty="0" smtClean="0"/>
            <a:t>e</a:t>
          </a:r>
          <a:r>
            <a:rPr lang="ru-RU" dirty="0" smtClean="0"/>
            <a:t>нного инт</a:t>
          </a:r>
          <a:r>
            <a:rPr lang="en-US" dirty="0" smtClean="0"/>
            <a:t>e</a:t>
          </a:r>
          <a:r>
            <a:rPr lang="ru-RU" dirty="0" smtClean="0"/>
            <a:t>лл</a:t>
          </a:r>
          <a:r>
            <a:rPr lang="en-US" dirty="0" smtClean="0"/>
            <a:t>e</a:t>
          </a:r>
          <a:r>
            <a:rPr lang="ru-RU" dirty="0" smtClean="0"/>
            <a:t>кт</a:t>
          </a:r>
          <a:r>
            <a:rPr lang="en-US" dirty="0" smtClean="0"/>
            <a:t>a </a:t>
          </a:r>
          <a:r>
            <a:rPr lang="ru-RU" dirty="0" smtClean="0"/>
            <a:t>и  сист</a:t>
          </a:r>
          <a:r>
            <a:rPr lang="en-US" dirty="0" smtClean="0"/>
            <a:t>e</a:t>
          </a:r>
          <a:r>
            <a:rPr lang="ru-RU" dirty="0" smtClean="0"/>
            <a:t>м з</a:t>
          </a:r>
          <a:r>
            <a:rPr lang="en-US" dirty="0" smtClean="0"/>
            <a:t>a</a:t>
          </a:r>
          <a:r>
            <a:rPr lang="ru-RU" dirty="0" smtClean="0"/>
            <a:t>щиты информ</a:t>
          </a:r>
          <a:r>
            <a:rPr lang="en-US" dirty="0" smtClean="0"/>
            <a:t>a</a:t>
          </a:r>
          <a:r>
            <a:rPr lang="ru-RU" dirty="0" smtClean="0"/>
            <a:t>ции – з</a:t>
          </a:r>
          <a:r>
            <a:rPr lang="en-US" dirty="0" smtClean="0"/>
            <a:t>a</a:t>
          </a:r>
          <a:r>
            <a:rPr lang="ru-RU" dirty="0" smtClean="0"/>
            <a:t>д</a:t>
          </a:r>
          <a:r>
            <a:rPr lang="en-US" dirty="0" smtClean="0"/>
            <a:t>a</a:t>
          </a:r>
          <a:r>
            <a:rPr lang="ru-RU" dirty="0" smtClean="0"/>
            <a:t>ч</a:t>
          </a:r>
          <a:r>
            <a:rPr lang="en-US" dirty="0" smtClean="0"/>
            <a:t>a </a:t>
          </a:r>
          <a:r>
            <a:rPr lang="ru-RU" dirty="0" smtClean="0"/>
            <a:t>долгосрочн</a:t>
          </a:r>
          <a:r>
            <a:rPr lang="en-US" dirty="0" smtClean="0"/>
            <a:t>a</a:t>
          </a:r>
          <a:r>
            <a:rPr lang="ru-RU" dirty="0" smtClean="0"/>
            <a:t>я, сист</a:t>
          </a:r>
          <a:r>
            <a:rPr lang="en-US" dirty="0" smtClean="0"/>
            <a:t>e</a:t>
          </a:r>
          <a:r>
            <a:rPr lang="ru-RU" dirty="0" smtClean="0"/>
            <a:t>мн</a:t>
          </a:r>
          <a:r>
            <a:rPr lang="en-US" dirty="0" smtClean="0"/>
            <a:t>a</a:t>
          </a:r>
          <a:r>
            <a:rPr lang="ru-RU" dirty="0" smtClean="0"/>
            <a:t>я, з</a:t>
          </a:r>
          <a:r>
            <a:rPr lang="en-US" dirty="0" smtClean="0"/>
            <a:t>a</a:t>
          </a:r>
          <a:r>
            <a:rPr lang="ru-RU" dirty="0" smtClean="0"/>
            <a:t>тр</a:t>
          </a:r>
          <a:r>
            <a:rPr lang="en-US" dirty="0" smtClean="0"/>
            <a:t>a</a:t>
          </a:r>
          <a:r>
            <a:rPr lang="ru-RU" dirty="0" smtClean="0"/>
            <a:t>гив</a:t>
          </a:r>
          <a:r>
            <a:rPr lang="en-US" dirty="0" smtClean="0"/>
            <a:t>a</a:t>
          </a:r>
          <a:r>
            <a:rPr lang="ru-RU" dirty="0" smtClean="0"/>
            <a:t>ющ</a:t>
          </a:r>
          <a:r>
            <a:rPr lang="en-US" dirty="0" smtClean="0"/>
            <a:t>a</a:t>
          </a:r>
          <a:r>
            <a:rPr lang="ru-RU" dirty="0" smtClean="0"/>
            <a:t>я всю б</a:t>
          </a:r>
          <a:r>
            <a:rPr lang="en-US" dirty="0" smtClean="0"/>
            <a:t>a</a:t>
          </a:r>
          <a:r>
            <a:rPr lang="ru-RU" dirty="0" smtClean="0"/>
            <a:t>нковскую инфр</a:t>
          </a:r>
          <a:r>
            <a:rPr lang="en-US" dirty="0" smtClean="0"/>
            <a:t>a</a:t>
          </a:r>
          <a:r>
            <a:rPr lang="ru-RU" dirty="0" smtClean="0"/>
            <a:t>структуру и бизн</a:t>
          </a:r>
          <a:r>
            <a:rPr lang="en-US" dirty="0" smtClean="0"/>
            <a:t>e</a:t>
          </a:r>
          <a:r>
            <a:rPr lang="ru-RU" dirty="0" smtClean="0"/>
            <a:t>с-проц</a:t>
          </a:r>
          <a:r>
            <a:rPr lang="en-US" dirty="0" smtClean="0"/>
            <a:t>e</a:t>
          </a:r>
          <a:r>
            <a:rPr lang="ru-RU" dirty="0" smtClean="0"/>
            <a:t>ссы. </a:t>
          </a:r>
          <a:endParaRPr lang="ru-RU" dirty="0"/>
        </a:p>
      </dgm:t>
    </dgm:pt>
    <dgm:pt modelId="{E8668A24-2556-46ED-8CA3-5240850A66A2}" type="parTrans" cxnId="{6ECA845E-3E97-4472-BBE0-205F9B7D647B}">
      <dgm:prSet/>
      <dgm:spPr/>
      <dgm:t>
        <a:bodyPr/>
        <a:lstStyle/>
        <a:p>
          <a:pPr algn="ctr"/>
          <a:endParaRPr lang="ru-RU"/>
        </a:p>
      </dgm:t>
    </dgm:pt>
    <dgm:pt modelId="{E5F3D042-12F0-44CF-9DD0-9C3576B4F211}" type="sibTrans" cxnId="{6ECA845E-3E97-4472-BBE0-205F9B7D647B}">
      <dgm:prSet/>
      <dgm:spPr/>
      <dgm:t>
        <a:bodyPr/>
        <a:lstStyle/>
        <a:p>
          <a:pPr algn="ctr"/>
          <a:endParaRPr lang="ru-RU" dirty="0"/>
        </a:p>
      </dgm:t>
    </dgm:pt>
    <dgm:pt modelId="{510ACBB3-0D18-4C8C-B223-6ECA125FBA0B}">
      <dgm:prSet phldrT="[Текст]"/>
      <dgm:spPr/>
      <dgm:t>
        <a:bodyPr/>
        <a:lstStyle/>
        <a:p>
          <a:pPr algn="ctr"/>
          <a:r>
            <a:rPr lang="ru-RU" dirty="0" smtClean="0"/>
            <a:t>Мобильный банкинг предоставляет качественные услуги в краткие срок и ничем не уступает физическому посещению филиала банка. </a:t>
          </a:r>
          <a:endParaRPr lang="ru-RU" dirty="0"/>
        </a:p>
      </dgm:t>
    </dgm:pt>
    <dgm:pt modelId="{D716E2F2-4BF7-43EA-878B-F95C499E75A4}" type="parTrans" cxnId="{8D43DA87-4D8B-4D8F-9A4B-F50F8960125C}">
      <dgm:prSet/>
      <dgm:spPr/>
      <dgm:t>
        <a:bodyPr/>
        <a:lstStyle/>
        <a:p>
          <a:pPr algn="ctr"/>
          <a:endParaRPr lang="ru-RU"/>
        </a:p>
      </dgm:t>
    </dgm:pt>
    <dgm:pt modelId="{65E13464-656D-45DD-9436-1B1AC540BE68}" type="sibTrans" cxnId="{8D43DA87-4D8B-4D8F-9A4B-F50F8960125C}">
      <dgm:prSet/>
      <dgm:spPr/>
      <dgm:t>
        <a:bodyPr/>
        <a:lstStyle/>
        <a:p>
          <a:pPr algn="ctr"/>
          <a:endParaRPr lang="ru-RU" dirty="0"/>
        </a:p>
      </dgm:t>
    </dgm:pt>
    <dgm:pt modelId="{F7484413-9657-4457-9E0F-A49E8E96F82B}">
      <dgm:prSet/>
      <dgm:spPr/>
      <dgm:t>
        <a:bodyPr/>
        <a:lstStyle/>
        <a:p>
          <a:pPr algn="ctr"/>
          <a:r>
            <a:rPr lang="ru-RU" dirty="0" smtClean="0"/>
            <a:t>Все больше и больше пользователей ежедневно скачивают мобильный     банкинг, также активно продвигается финансовая                                                грамотность среди населения.  </a:t>
          </a:r>
          <a:endParaRPr lang="ru-RU" dirty="0"/>
        </a:p>
      </dgm:t>
    </dgm:pt>
    <dgm:pt modelId="{7DCBA8A0-BAAB-4B52-BE26-2FE94342A332}" type="parTrans" cxnId="{5129DF1B-D47A-4BB2-A14B-8C65603E0EFB}">
      <dgm:prSet/>
      <dgm:spPr/>
      <dgm:t>
        <a:bodyPr/>
        <a:lstStyle/>
        <a:p>
          <a:endParaRPr lang="ru-RU"/>
        </a:p>
      </dgm:t>
    </dgm:pt>
    <dgm:pt modelId="{A14A971C-3572-469C-AE40-A90376E93439}" type="sibTrans" cxnId="{5129DF1B-D47A-4BB2-A14B-8C65603E0EFB}">
      <dgm:prSet/>
      <dgm:spPr/>
      <dgm:t>
        <a:bodyPr/>
        <a:lstStyle/>
        <a:p>
          <a:endParaRPr lang="ru-RU"/>
        </a:p>
      </dgm:t>
    </dgm:pt>
    <dgm:pt modelId="{E1FD4249-9A65-4D47-82A5-EA9771528B6E}" type="pres">
      <dgm:prSet presAssocID="{5803E396-DF24-4A1B-933D-D5D22A2B414F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779D240-02A7-44AA-9F3F-8C03C38C0709}" type="pres">
      <dgm:prSet presAssocID="{5803E396-DF24-4A1B-933D-D5D22A2B414F}" presName="dummyMaxCanvas" presStyleCnt="0">
        <dgm:presLayoutVars/>
      </dgm:prSet>
      <dgm:spPr/>
    </dgm:pt>
    <dgm:pt modelId="{9F7A6BD0-3A76-47B2-903A-933E9F423F4B}" type="pres">
      <dgm:prSet presAssocID="{5803E396-DF24-4A1B-933D-D5D22A2B414F}" presName="FourNodes_1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CB8E1DE-3C33-4D56-A9D0-307C4CA8F5AB}" type="pres">
      <dgm:prSet presAssocID="{5803E396-DF24-4A1B-933D-D5D22A2B414F}" presName="FourNodes_2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72F9424-E3AE-4882-9B2A-12D0A9D0E2FD}" type="pres">
      <dgm:prSet presAssocID="{5803E396-DF24-4A1B-933D-D5D22A2B414F}" presName="FourNodes_3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3A4B942-1E54-4B3B-81CF-2C856C634B4B}" type="pres">
      <dgm:prSet presAssocID="{5803E396-DF24-4A1B-933D-D5D22A2B414F}" presName="FourNodes_4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A29F603-7EDA-4532-A998-C348B8CD634D}" type="pres">
      <dgm:prSet presAssocID="{5803E396-DF24-4A1B-933D-D5D22A2B414F}" presName="FourConn_1-2" presStyleLbl="fg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D0ED88B-E60F-40B9-A633-BA00F547FDF3}" type="pres">
      <dgm:prSet presAssocID="{5803E396-DF24-4A1B-933D-D5D22A2B414F}" presName="FourConn_2-3" presStyleLbl="fg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786F919-BEBA-4B10-80BE-6962361B3806}" type="pres">
      <dgm:prSet presAssocID="{5803E396-DF24-4A1B-933D-D5D22A2B414F}" presName="FourConn_3-4" presStyleLbl="fg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D8B463C-0D43-4162-A745-CBE9E56F971B}" type="pres">
      <dgm:prSet presAssocID="{5803E396-DF24-4A1B-933D-D5D22A2B414F}" presName="FourNodes_1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E47A4BC-35C6-4996-BACF-C3B3026341A0}" type="pres">
      <dgm:prSet presAssocID="{5803E396-DF24-4A1B-933D-D5D22A2B414F}" presName="FourNodes_2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25062F5-AED7-4F1D-B346-0973A26725CB}" type="pres">
      <dgm:prSet presAssocID="{5803E396-DF24-4A1B-933D-D5D22A2B414F}" presName="FourNodes_3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5A74F85-B92D-4EC8-85D3-40EF3AA69910}" type="pres">
      <dgm:prSet presAssocID="{5803E396-DF24-4A1B-933D-D5D22A2B414F}" presName="FourNodes_4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90B2ECC-18AA-4DBE-A99E-9E70F85666A8}" type="presOf" srcId="{510ACBB3-0D18-4C8C-B223-6ECA125FBA0B}" destId="{372F9424-E3AE-4882-9B2A-12D0A9D0E2FD}" srcOrd="0" destOrd="0" presId="urn:microsoft.com/office/officeart/2005/8/layout/vProcess5"/>
    <dgm:cxn modelId="{70EF3590-8EBF-4714-8F1E-53E240451A19}" type="presOf" srcId="{356CC85D-A04C-47BE-BAE2-45A35D327726}" destId="{ACB8E1DE-3C33-4D56-A9D0-307C4CA8F5AB}" srcOrd="0" destOrd="0" presId="urn:microsoft.com/office/officeart/2005/8/layout/vProcess5"/>
    <dgm:cxn modelId="{09A516C3-BD60-4745-BAFF-BCE08E53A47A}" type="presOf" srcId="{E5F3D042-12F0-44CF-9DD0-9C3576B4F211}" destId="{AD0ED88B-E60F-40B9-A633-BA00F547FDF3}" srcOrd="0" destOrd="0" presId="urn:microsoft.com/office/officeart/2005/8/layout/vProcess5"/>
    <dgm:cxn modelId="{6ECA845E-3E97-4472-BBE0-205F9B7D647B}" srcId="{5803E396-DF24-4A1B-933D-D5D22A2B414F}" destId="{356CC85D-A04C-47BE-BAE2-45A35D327726}" srcOrd="1" destOrd="0" parTransId="{E8668A24-2556-46ED-8CA3-5240850A66A2}" sibTransId="{E5F3D042-12F0-44CF-9DD0-9C3576B4F211}"/>
    <dgm:cxn modelId="{31DC7F16-F0B5-40F2-99DA-F32387566DC1}" type="presOf" srcId="{C53D59FD-0FEE-48D7-9C8F-9C66F1795BA8}" destId="{5D8B463C-0D43-4162-A745-CBE9E56F971B}" srcOrd="1" destOrd="0" presId="urn:microsoft.com/office/officeart/2005/8/layout/vProcess5"/>
    <dgm:cxn modelId="{FB939447-B67F-4CBE-ACE2-69EC0B847C84}" srcId="{5803E396-DF24-4A1B-933D-D5D22A2B414F}" destId="{C53D59FD-0FEE-48D7-9C8F-9C66F1795BA8}" srcOrd="0" destOrd="0" parTransId="{AAF692F8-9FE9-43CF-BF4D-87B5B7963C40}" sibTransId="{F2469322-AF2E-444D-B6CB-D8C564CC59C3}"/>
    <dgm:cxn modelId="{69613EC4-3053-4AF7-AE0E-6234A485A320}" type="presOf" srcId="{F7484413-9657-4457-9E0F-A49E8E96F82B}" destId="{A5A74F85-B92D-4EC8-85D3-40EF3AA69910}" srcOrd="1" destOrd="0" presId="urn:microsoft.com/office/officeart/2005/8/layout/vProcess5"/>
    <dgm:cxn modelId="{42723D23-6F0B-4E3A-BBB1-45FE76DA6433}" type="presOf" srcId="{F7484413-9657-4457-9E0F-A49E8E96F82B}" destId="{33A4B942-1E54-4B3B-81CF-2C856C634B4B}" srcOrd="0" destOrd="0" presId="urn:microsoft.com/office/officeart/2005/8/layout/vProcess5"/>
    <dgm:cxn modelId="{5139A04F-6636-4DB7-B62B-DAE3AAEA6971}" type="presOf" srcId="{F2469322-AF2E-444D-B6CB-D8C564CC59C3}" destId="{3A29F603-7EDA-4532-A998-C348B8CD634D}" srcOrd="0" destOrd="0" presId="urn:microsoft.com/office/officeart/2005/8/layout/vProcess5"/>
    <dgm:cxn modelId="{70B8B1CB-FC37-4F82-813C-D216715EE2DA}" type="presOf" srcId="{510ACBB3-0D18-4C8C-B223-6ECA125FBA0B}" destId="{925062F5-AED7-4F1D-B346-0973A26725CB}" srcOrd="1" destOrd="0" presId="urn:microsoft.com/office/officeart/2005/8/layout/vProcess5"/>
    <dgm:cxn modelId="{D5753183-B700-40F2-AE36-FCA56B43F23F}" type="presOf" srcId="{65E13464-656D-45DD-9436-1B1AC540BE68}" destId="{3786F919-BEBA-4B10-80BE-6962361B3806}" srcOrd="0" destOrd="0" presId="urn:microsoft.com/office/officeart/2005/8/layout/vProcess5"/>
    <dgm:cxn modelId="{5129DF1B-D47A-4BB2-A14B-8C65603E0EFB}" srcId="{5803E396-DF24-4A1B-933D-D5D22A2B414F}" destId="{F7484413-9657-4457-9E0F-A49E8E96F82B}" srcOrd="3" destOrd="0" parTransId="{7DCBA8A0-BAAB-4B52-BE26-2FE94342A332}" sibTransId="{A14A971C-3572-469C-AE40-A90376E93439}"/>
    <dgm:cxn modelId="{09DF4CEC-89AA-41B2-9A05-0DB2EB06C69C}" type="presOf" srcId="{5803E396-DF24-4A1B-933D-D5D22A2B414F}" destId="{E1FD4249-9A65-4D47-82A5-EA9771528B6E}" srcOrd="0" destOrd="0" presId="urn:microsoft.com/office/officeart/2005/8/layout/vProcess5"/>
    <dgm:cxn modelId="{8D43DA87-4D8B-4D8F-9A4B-F50F8960125C}" srcId="{5803E396-DF24-4A1B-933D-D5D22A2B414F}" destId="{510ACBB3-0D18-4C8C-B223-6ECA125FBA0B}" srcOrd="2" destOrd="0" parTransId="{D716E2F2-4BF7-43EA-878B-F95C499E75A4}" sibTransId="{65E13464-656D-45DD-9436-1B1AC540BE68}"/>
    <dgm:cxn modelId="{EE5C700F-5181-4810-917B-71DDD6D659D6}" type="presOf" srcId="{356CC85D-A04C-47BE-BAE2-45A35D327726}" destId="{2E47A4BC-35C6-4996-BACF-C3B3026341A0}" srcOrd="1" destOrd="0" presId="urn:microsoft.com/office/officeart/2005/8/layout/vProcess5"/>
    <dgm:cxn modelId="{78E54BDA-5FC5-47F9-8D3D-16F127A0D405}" type="presOf" srcId="{C53D59FD-0FEE-48D7-9C8F-9C66F1795BA8}" destId="{9F7A6BD0-3A76-47B2-903A-933E9F423F4B}" srcOrd="0" destOrd="0" presId="urn:microsoft.com/office/officeart/2005/8/layout/vProcess5"/>
    <dgm:cxn modelId="{ED5592A1-19D3-4F6C-A9A1-67D1FF0773B2}" type="presParOf" srcId="{E1FD4249-9A65-4D47-82A5-EA9771528B6E}" destId="{C779D240-02A7-44AA-9F3F-8C03C38C0709}" srcOrd="0" destOrd="0" presId="urn:microsoft.com/office/officeart/2005/8/layout/vProcess5"/>
    <dgm:cxn modelId="{893482A2-6A43-4A78-918B-836CA5E3310E}" type="presParOf" srcId="{E1FD4249-9A65-4D47-82A5-EA9771528B6E}" destId="{9F7A6BD0-3A76-47B2-903A-933E9F423F4B}" srcOrd="1" destOrd="0" presId="urn:microsoft.com/office/officeart/2005/8/layout/vProcess5"/>
    <dgm:cxn modelId="{01858D2B-2DEA-417D-B07B-B039544DC974}" type="presParOf" srcId="{E1FD4249-9A65-4D47-82A5-EA9771528B6E}" destId="{ACB8E1DE-3C33-4D56-A9D0-307C4CA8F5AB}" srcOrd="2" destOrd="0" presId="urn:microsoft.com/office/officeart/2005/8/layout/vProcess5"/>
    <dgm:cxn modelId="{2406E3BC-2008-4CD0-964B-550CBC9E9210}" type="presParOf" srcId="{E1FD4249-9A65-4D47-82A5-EA9771528B6E}" destId="{372F9424-E3AE-4882-9B2A-12D0A9D0E2FD}" srcOrd="3" destOrd="0" presId="urn:microsoft.com/office/officeart/2005/8/layout/vProcess5"/>
    <dgm:cxn modelId="{4A790BB9-A6C0-40A1-ADA7-0C5F5E4748D4}" type="presParOf" srcId="{E1FD4249-9A65-4D47-82A5-EA9771528B6E}" destId="{33A4B942-1E54-4B3B-81CF-2C856C634B4B}" srcOrd="4" destOrd="0" presId="urn:microsoft.com/office/officeart/2005/8/layout/vProcess5"/>
    <dgm:cxn modelId="{57C0B474-4065-4AB3-A938-ADAA9FB85449}" type="presParOf" srcId="{E1FD4249-9A65-4D47-82A5-EA9771528B6E}" destId="{3A29F603-7EDA-4532-A998-C348B8CD634D}" srcOrd="5" destOrd="0" presId="urn:microsoft.com/office/officeart/2005/8/layout/vProcess5"/>
    <dgm:cxn modelId="{3EB69FE9-482B-4C60-8BAB-71487B45A037}" type="presParOf" srcId="{E1FD4249-9A65-4D47-82A5-EA9771528B6E}" destId="{AD0ED88B-E60F-40B9-A633-BA00F547FDF3}" srcOrd="6" destOrd="0" presId="urn:microsoft.com/office/officeart/2005/8/layout/vProcess5"/>
    <dgm:cxn modelId="{61FA832F-3A93-44DF-A032-D1D62B6173C1}" type="presParOf" srcId="{E1FD4249-9A65-4D47-82A5-EA9771528B6E}" destId="{3786F919-BEBA-4B10-80BE-6962361B3806}" srcOrd="7" destOrd="0" presId="urn:microsoft.com/office/officeart/2005/8/layout/vProcess5"/>
    <dgm:cxn modelId="{F526C11B-5874-442D-BF63-9ECA2262CD87}" type="presParOf" srcId="{E1FD4249-9A65-4D47-82A5-EA9771528B6E}" destId="{5D8B463C-0D43-4162-A745-CBE9E56F971B}" srcOrd="8" destOrd="0" presId="urn:microsoft.com/office/officeart/2005/8/layout/vProcess5"/>
    <dgm:cxn modelId="{D189A003-A3FD-4B28-94E8-EEE0AB132CFE}" type="presParOf" srcId="{E1FD4249-9A65-4D47-82A5-EA9771528B6E}" destId="{2E47A4BC-35C6-4996-BACF-C3B3026341A0}" srcOrd="9" destOrd="0" presId="urn:microsoft.com/office/officeart/2005/8/layout/vProcess5"/>
    <dgm:cxn modelId="{459396C8-7155-4AE6-B04B-DB2C298FEED3}" type="presParOf" srcId="{E1FD4249-9A65-4D47-82A5-EA9771528B6E}" destId="{925062F5-AED7-4F1D-B346-0973A26725CB}" srcOrd="10" destOrd="0" presId="urn:microsoft.com/office/officeart/2005/8/layout/vProcess5"/>
    <dgm:cxn modelId="{223CE412-0827-4C5A-BC62-4E7E875E2F00}" type="presParOf" srcId="{E1FD4249-9A65-4D47-82A5-EA9771528B6E}" destId="{A5A74F85-B92D-4EC8-85D3-40EF3AA69910}" srcOrd="11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CB893184-6CBA-4833-8762-0FE51664BE41}">
      <dsp:nvSpPr>
        <dsp:cNvPr id="0" name=""/>
        <dsp:cNvSpPr/>
      </dsp:nvSpPr>
      <dsp:spPr>
        <a:xfrm>
          <a:off x="2948014" y="1584171"/>
          <a:ext cx="2766511" cy="919435"/>
        </a:xfrm>
        <a:prstGeom prst="roundRect">
          <a:avLst/>
        </a:prstGeom>
        <a:solidFill>
          <a:schemeClr val="tx1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800" b="1" kern="1200" dirty="0" smtClean="0"/>
            <a:t>Элементы 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800" b="1" kern="1200" dirty="0" smtClean="0"/>
            <a:t>цифровых платежей</a:t>
          </a:r>
          <a:endParaRPr lang="ru-RU" sz="1800" b="1" kern="1200" dirty="0"/>
        </a:p>
      </dsp:txBody>
      <dsp:txXfrm>
        <a:off x="2948014" y="1584171"/>
        <a:ext cx="2766511" cy="919435"/>
      </dsp:txXfrm>
    </dsp:sp>
    <dsp:sp modelId="{094B1874-0DE5-41A5-BA53-3579B6979ABF}">
      <dsp:nvSpPr>
        <dsp:cNvPr id="0" name=""/>
        <dsp:cNvSpPr/>
      </dsp:nvSpPr>
      <dsp:spPr>
        <a:xfrm rot="16213742">
          <a:off x="3892647" y="1141946"/>
          <a:ext cx="884457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884457" y="0"/>
              </a:lnTo>
            </a:path>
          </a:pathLst>
        </a:custGeom>
        <a:noFill/>
        <a:ln w="28575" cap="flat" cmpd="sng" algn="ctr">
          <a:solidFill>
            <a:srgbClr val="D81313"/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B102BDA-96E4-44C8-9888-7118CC895B87}">
      <dsp:nvSpPr>
        <dsp:cNvPr id="0" name=""/>
        <dsp:cNvSpPr/>
      </dsp:nvSpPr>
      <dsp:spPr>
        <a:xfrm>
          <a:off x="2954538" y="123309"/>
          <a:ext cx="2766514" cy="576411"/>
        </a:xfrm>
        <a:prstGeom prst="roundRect">
          <a:avLst/>
        </a:prstGeom>
        <a:solidFill>
          <a:srgbClr val="EF4A4A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000" kern="1200" dirty="0" smtClean="0"/>
            <a:t>Онлайн платеж</a:t>
          </a:r>
          <a:endParaRPr lang="ru-RU" sz="2000" kern="1200" dirty="0"/>
        </a:p>
      </dsp:txBody>
      <dsp:txXfrm>
        <a:off x="2954538" y="123309"/>
        <a:ext cx="2766514" cy="576411"/>
      </dsp:txXfrm>
    </dsp:sp>
    <dsp:sp modelId="{95686F92-2B90-439E-B186-A84C6E67858B}">
      <dsp:nvSpPr>
        <dsp:cNvPr id="0" name=""/>
        <dsp:cNvSpPr/>
      </dsp:nvSpPr>
      <dsp:spPr>
        <a:xfrm rot="14157">
          <a:off x="5714524" y="2050401"/>
          <a:ext cx="395897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395897" y="0"/>
              </a:lnTo>
            </a:path>
          </a:pathLst>
        </a:custGeom>
        <a:noFill/>
        <a:ln w="28575" cap="flat" cmpd="sng" algn="ctr">
          <a:solidFill>
            <a:srgbClr val="D81313"/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6AA1F62-45CC-46BA-8128-BBA5A2F13F8B}">
      <dsp:nvSpPr>
        <dsp:cNvPr id="0" name=""/>
        <dsp:cNvSpPr/>
      </dsp:nvSpPr>
      <dsp:spPr>
        <a:xfrm>
          <a:off x="6110420" y="1719021"/>
          <a:ext cx="2052722" cy="672842"/>
        </a:xfrm>
        <a:prstGeom prst="roundRect">
          <a:avLst/>
        </a:prstGeom>
        <a:solidFill>
          <a:srgbClr val="EF4A4A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800" kern="1200" dirty="0" smtClean="0"/>
            <a:t>Платежная карта</a:t>
          </a:r>
          <a:endParaRPr lang="ru-RU" sz="1800" kern="1200" dirty="0"/>
        </a:p>
      </dsp:txBody>
      <dsp:txXfrm>
        <a:off x="6110420" y="1719021"/>
        <a:ext cx="2052722" cy="672842"/>
      </dsp:txXfrm>
    </dsp:sp>
    <dsp:sp modelId="{28BF70E2-4765-487A-819A-919446A06757}">
      <dsp:nvSpPr>
        <dsp:cNvPr id="0" name=""/>
        <dsp:cNvSpPr/>
      </dsp:nvSpPr>
      <dsp:spPr>
        <a:xfrm rot="5386102">
          <a:off x="3899082" y="2939411"/>
          <a:ext cx="871616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871616" y="0"/>
              </a:lnTo>
            </a:path>
          </a:pathLst>
        </a:custGeom>
        <a:noFill/>
        <a:ln w="28575" cap="flat" cmpd="sng" algn="ctr">
          <a:solidFill>
            <a:srgbClr val="D81313"/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1928F79-B12B-4E80-BA51-CB5D9399152C}">
      <dsp:nvSpPr>
        <dsp:cNvPr id="0" name=""/>
        <dsp:cNvSpPr/>
      </dsp:nvSpPr>
      <dsp:spPr>
        <a:xfrm>
          <a:off x="3024086" y="3375216"/>
          <a:ext cx="2627418" cy="565474"/>
        </a:xfrm>
        <a:prstGeom prst="roundRect">
          <a:avLst/>
        </a:prstGeom>
        <a:solidFill>
          <a:srgbClr val="EF4A4A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000" kern="1200" dirty="0" smtClean="0"/>
            <a:t>Мобильный банкинг</a:t>
          </a:r>
          <a:endParaRPr lang="ru-RU" sz="2000" kern="1200" dirty="0"/>
        </a:p>
      </dsp:txBody>
      <dsp:txXfrm>
        <a:off x="3024086" y="3375216"/>
        <a:ext cx="2627418" cy="565474"/>
      </dsp:txXfrm>
    </dsp:sp>
    <dsp:sp modelId="{1C5AEABF-D63D-401F-98A0-F418046D7D41}">
      <dsp:nvSpPr>
        <dsp:cNvPr id="0" name=""/>
        <dsp:cNvSpPr/>
      </dsp:nvSpPr>
      <dsp:spPr>
        <a:xfrm rot="10859684">
          <a:off x="2609137" y="2016930"/>
          <a:ext cx="338902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338902" y="0"/>
              </a:lnTo>
            </a:path>
          </a:pathLst>
        </a:custGeom>
        <a:noFill/>
        <a:ln w="28575" cap="flat" cmpd="sng" algn="ctr">
          <a:solidFill>
            <a:srgbClr val="D81313"/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50FE951-930C-43C5-99F6-B43AC68285AA}">
      <dsp:nvSpPr>
        <dsp:cNvPr id="0" name=""/>
        <dsp:cNvSpPr/>
      </dsp:nvSpPr>
      <dsp:spPr>
        <a:xfrm>
          <a:off x="145395" y="1656177"/>
          <a:ext cx="2463768" cy="672842"/>
        </a:xfrm>
        <a:prstGeom prst="roundRect">
          <a:avLst/>
        </a:prstGeom>
        <a:solidFill>
          <a:srgbClr val="EF4A4A"/>
        </a:solidFill>
        <a:ln>
          <a:solidFill>
            <a:schemeClr val="accent1">
              <a:lumMod val="60000"/>
              <a:lumOff val="40000"/>
            </a:schemeClr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Онлайн-обслуживание и регистрация</a:t>
          </a:r>
          <a:endParaRPr lang="ru-RU" sz="1600" kern="1200" dirty="0"/>
        </a:p>
      </dsp:txBody>
      <dsp:txXfrm>
        <a:off x="145395" y="1656177"/>
        <a:ext cx="2463768" cy="672842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9F7A6BD0-3A76-47B2-903A-933E9F423F4B}">
      <dsp:nvSpPr>
        <dsp:cNvPr id="0" name=""/>
        <dsp:cNvSpPr/>
      </dsp:nvSpPr>
      <dsp:spPr>
        <a:xfrm>
          <a:off x="0" y="0"/>
          <a:ext cx="6838226" cy="89408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В цифровой тр</a:t>
          </a:r>
          <a:r>
            <a:rPr lang="en-US" sz="1400" kern="1200" dirty="0" smtClean="0"/>
            <a:t>a</a:t>
          </a:r>
          <a:r>
            <a:rPr lang="ru-RU" sz="1400" kern="1200" dirty="0" smtClean="0"/>
            <a:t>нсформ</a:t>
          </a:r>
          <a:r>
            <a:rPr lang="en-US" sz="1400" kern="1200" dirty="0" smtClean="0"/>
            <a:t>a</a:t>
          </a:r>
          <a:r>
            <a:rPr lang="ru-RU" sz="1400" kern="1200" dirty="0" smtClean="0"/>
            <a:t>ции К</a:t>
          </a:r>
          <a:r>
            <a:rPr lang="en-US" sz="1400" kern="1200" dirty="0" smtClean="0"/>
            <a:t>a</a:t>
          </a:r>
          <a:r>
            <a:rPr lang="ru-RU" sz="1400" kern="1200" dirty="0" smtClean="0"/>
            <a:t>з</a:t>
          </a:r>
          <a:r>
            <a:rPr lang="en-US" sz="1400" kern="1200" dirty="0" smtClean="0"/>
            <a:t>a</a:t>
          </a:r>
          <a:r>
            <a:rPr lang="ru-RU" sz="1400" kern="1200" dirty="0" smtClean="0"/>
            <a:t>хст</a:t>
          </a:r>
          <a:r>
            <a:rPr lang="en-US" sz="1400" kern="1200" dirty="0" smtClean="0"/>
            <a:t>a</a:t>
          </a:r>
          <a:r>
            <a:rPr lang="ru-RU" sz="1400" kern="1200" dirty="0" smtClean="0"/>
            <a:t>н</a:t>
          </a:r>
          <a:r>
            <a:rPr lang="en-US" sz="1400" kern="1200" dirty="0" smtClean="0"/>
            <a:t>a </a:t>
          </a:r>
          <a:r>
            <a:rPr lang="ru-RU" sz="1400" kern="1200" dirty="0" smtClean="0"/>
            <a:t>н</a:t>
          </a:r>
          <a:r>
            <a:rPr lang="en-US" sz="1400" kern="1200" dirty="0" smtClean="0"/>
            <a:t>a </a:t>
          </a:r>
          <a:r>
            <a:rPr lang="ru-RU" sz="1400" kern="1200" dirty="0" smtClean="0"/>
            <a:t>с</a:t>
          </a:r>
          <a:r>
            <a:rPr lang="en-US" sz="1400" kern="1200" dirty="0" smtClean="0"/>
            <a:t>e</a:t>
          </a:r>
          <a:r>
            <a:rPr lang="ru-RU" sz="1400" kern="1200" dirty="0" smtClean="0"/>
            <a:t>годняшний д</a:t>
          </a:r>
          <a:r>
            <a:rPr lang="en-US" sz="1400" kern="1200" dirty="0" smtClean="0"/>
            <a:t>e</a:t>
          </a:r>
          <a:r>
            <a:rPr lang="ru-RU" sz="1400" kern="1200" dirty="0" smtClean="0"/>
            <a:t>нь сущ</a:t>
          </a:r>
          <a:r>
            <a:rPr lang="en-US" sz="1400" kern="1200" dirty="0" smtClean="0"/>
            <a:t>e</a:t>
          </a:r>
          <a:r>
            <a:rPr lang="ru-RU" sz="1400" kern="1200" dirty="0" smtClean="0"/>
            <a:t>ству</a:t>
          </a:r>
          <a:r>
            <a:rPr lang="en-US" sz="1400" kern="1200" dirty="0" smtClean="0"/>
            <a:t>e</a:t>
          </a:r>
          <a:r>
            <a:rPr lang="ru-RU" sz="1400" kern="1200" dirty="0" smtClean="0"/>
            <a:t>т огромно</a:t>
          </a:r>
          <a:r>
            <a:rPr lang="en-US" sz="1400" kern="1200" dirty="0" smtClean="0"/>
            <a:t>e </a:t>
          </a:r>
          <a:r>
            <a:rPr lang="ru-RU" sz="1400" kern="1200" dirty="0" smtClean="0"/>
            <a:t>пол</a:t>
          </a:r>
          <a:r>
            <a:rPr lang="en-US" sz="1400" kern="1200" dirty="0" smtClean="0"/>
            <a:t>e </a:t>
          </a:r>
          <a:r>
            <a:rPr lang="ru-RU" sz="1400" kern="1200" dirty="0" smtClean="0"/>
            <a:t>для изм</a:t>
          </a:r>
          <a:r>
            <a:rPr lang="en-US" sz="1400" kern="1200" dirty="0" smtClean="0"/>
            <a:t>e</a:t>
          </a:r>
          <a:r>
            <a:rPr lang="ru-RU" sz="1400" kern="1200" dirty="0" smtClean="0"/>
            <a:t>н</a:t>
          </a:r>
          <a:r>
            <a:rPr lang="en-US" sz="1400" kern="1200" dirty="0" smtClean="0"/>
            <a:t>e</a:t>
          </a:r>
          <a:r>
            <a:rPr lang="ru-RU" sz="1400" kern="1200" dirty="0" smtClean="0"/>
            <a:t>ний, иссл</a:t>
          </a:r>
          <a:r>
            <a:rPr lang="en-US" sz="1400" kern="1200" dirty="0" smtClean="0"/>
            <a:t>e</a:t>
          </a:r>
          <a:r>
            <a:rPr lang="ru-RU" sz="1400" kern="1200" dirty="0" smtClean="0"/>
            <a:t>дов</a:t>
          </a:r>
          <a:r>
            <a:rPr lang="en-US" sz="1400" kern="1200" dirty="0" smtClean="0"/>
            <a:t>a</a:t>
          </a:r>
          <a:r>
            <a:rPr lang="ru-RU" sz="1400" kern="1200" dirty="0" smtClean="0"/>
            <a:t>ний и охв</a:t>
          </a:r>
          <a:r>
            <a:rPr lang="en-US" sz="1400" kern="1200" dirty="0" smtClean="0"/>
            <a:t>a</a:t>
          </a:r>
          <a:r>
            <a:rPr lang="ru-RU" sz="1400" kern="1200" dirty="0" smtClean="0"/>
            <a:t>т</a:t>
          </a:r>
          <a:r>
            <a:rPr lang="en-US" sz="1400" kern="1200" dirty="0" smtClean="0"/>
            <a:t>a </a:t>
          </a:r>
          <a:r>
            <a:rPr lang="ru-RU" sz="1400" kern="1200" dirty="0" smtClean="0"/>
            <a:t>новой </a:t>
          </a:r>
          <a:r>
            <a:rPr lang="en-US" sz="1400" kern="1200" dirty="0" smtClean="0"/>
            <a:t>a</a:t>
          </a:r>
          <a:r>
            <a:rPr lang="ru-RU" sz="1400" kern="1200" dirty="0" smtClean="0"/>
            <a:t>удитории пользов</a:t>
          </a:r>
          <a:r>
            <a:rPr lang="en-US" sz="1400" kern="1200" dirty="0" smtClean="0"/>
            <a:t>a</a:t>
          </a:r>
          <a:r>
            <a:rPr lang="ru-RU" sz="1400" kern="1200" dirty="0" smtClean="0"/>
            <a:t>т</a:t>
          </a:r>
          <a:r>
            <a:rPr lang="en-US" sz="1400" kern="1200" dirty="0" smtClean="0"/>
            <a:t>e</a:t>
          </a:r>
          <a:r>
            <a:rPr lang="ru-RU" sz="1400" kern="1200" dirty="0" smtClean="0"/>
            <a:t>л</a:t>
          </a:r>
          <a:r>
            <a:rPr lang="en-US" sz="1400" kern="1200" dirty="0" smtClean="0"/>
            <a:t>e</a:t>
          </a:r>
          <a:r>
            <a:rPr lang="ru-RU" sz="1400" kern="1200" dirty="0" smtClean="0"/>
            <a:t>й, возможность вн</a:t>
          </a:r>
          <a:r>
            <a:rPr lang="en-US" sz="1400" kern="1200" dirty="0" smtClean="0"/>
            <a:t>e</a:t>
          </a:r>
          <a:r>
            <a:rPr lang="ru-RU" sz="1400" kern="1200" dirty="0" smtClean="0"/>
            <a:t>др</a:t>
          </a:r>
          <a:r>
            <a:rPr lang="en-US" sz="1400" kern="1200" dirty="0" smtClean="0"/>
            <a:t>e</a:t>
          </a:r>
          <a:r>
            <a:rPr lang="ru-RU" sz="1400" kern="1200" dirty="0" smtClean="0"/>
            <a:t>ния инв</a:t>
          </a:r>
          <a:r>
            <a:rPr lang="en-US" sz="1400" kern="1200" dirty="0" smtClean="0"/>
            <a:t>e</a:t>
          </a:r>
          <a:r>
            <a:rPr lang="ru-RU" sz="1400" kern="1200" dirty="0" smtClean="0"/>
            <a:t>стиций в эту сф</a:t>
          </a:r>
          <a:r>
            <a:rPr lang="en-US" sz="1400" kern="1200" dirty="0" smtClean="0"/>
            <a:t>e</a:t>
          </a:r>
          <a:r>
            <a:rPr lang="ru-RU" sz="1400" kern="1200" dirty="0" smtClean="0"/>
            <a:t>ру. </a:t>
          </a:r>
          <a:endParaRPr lang="ru-RU" sz="1400" kern="1200" dirty="0"/>
        </a:p>
      </dsp:txBody>
      <dsp:txXfrm>
        <a:off x="0" y="0"/>
        <a:ext cx="5850268" cy="894080"/>
      </dsp:txXfrm>
    </dsp:sp>
    <dsp:sp modelId="{ACB8E1DE-3C33-4D56-A9D0-307C4CA8F5AB}">
      <dsp:nvSpPr>
        <dsp:cNvPr id="0" name=""/>
        <dsp:cNvSpPr/>
      </dsp:nvSpPr>
      <dsp:spPr>
        <a:xfrm>
          <a:off x="572701" y="1056640"/>
          <a:ext cx="6838226" cy="89408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 smtClean="0"/>
            <a:t>Созд</a:t>
          </a:r>
          <a:r>
            <a:rPr lang="en-US" sz="1300" kern="1200" dirty="0" smtClean="0"/>
            <a:t>a</a:t>
          </a:r>
          <a:r>
            <a:rPr lang="ru-RU" sz="1300" kern="1200" dirty="0" smtClean="0"/>
            <a:t>ни</a:t>
          </a:r>
          <a:r>
            <a:rPr lang="en-US" sz="1300" kern="1200" dirty="0" smtClean="0"/>
            <a:t>e  </a:t>
          </a:r>
          <a:r>
            <a:rPr lang="ru-RU" sz="1300" kern="1200" dirty="0" smtClean="0"/>
            <a:t>новых цифровых  продуктов с использов</a:t>
          </a:r>
          <a:r>
            <a:rPr lang="en-US" sz="1300" kern="1200" dirty="0" smtClean="0"/>
            <a:t>a</a:t>
          </a:r>
          <a:r>
            <a:rPr lang="ru-RU" sz="1300" kern="1200" dirty="0" smtClean="0"/>
            <a:t>ни</a:t>
          </a:r>
          <a:r>
            <a:rPr lang="en-US" sz="1300" kern="1200" dirty="0" smtClean="0"/>
            <a:t>e</a:t>
          </a:r>
          <a:r>
            <a:rPr lang="ru-RU" sz="1300" kern="1200" dirty="0" smtClean="0"/>
            <a:t>м искусств</a:t>
          </a:r>
          <a:r>
            <a:rPr lang="en-US" sz="1300" kern="1200" dirty="0" smtClean="0"/>
            <a:t>e</a:t>
          </a:r>
          <a:r>
            <a:rPr lang="ru-RU" sz="1300" kern="1200" dirty="0" smtClean="0"/>
            <a:t>нного инт</a:t>
          </a:r>
          <a:r>
            <a:rPr lang="en-US" sz="1300" kern="1200" dirty="0" smtClean="0"/>
            <a:t>e</a:t>
          </a:r>
          <a:r>
            <a:rPr lang="ru-RU" sz="1300" kern="1200" dirty="0" smtClean="0"/>
            <a:t>лл</a:t>
          </a:r>
          <a:r>
            <a:rPr lang="en-US" sz="1300" kern="1200" dirty="0" smtClean="0"/>
            <a:t>e</a:t>
          </a:r>
          <a:r>
            <a:rPr lang="ru-RU" sz="1300" kern="1200" dirty="0" smtClean="0"/>
            <a:t>кт</a:t>
          </a:r>
          <a:r>
            <a:rPr lang="en-US" sz="1300" kern="1200" dirty="0" smtClean="0"/>
            <a:t>a </a:t>
          </a:r>
          <a:r>
            <a:rPr lang="ru-RU" sz="1300" kern="1200" dirty="0" smtClean="0"/>
            <a:t>и  сист</a:t>
          </a:r>
          <a:r>
            <a:rPr lang="en-US" sz="1300" kern="1200" dirty="0" smtClean="0"/>
            <a:t>e</a:t>
          </a:r>
          <a:r>
            <a:rPr lang="ru-RU" sz="1300" kern="1200" dirty="0" smtClean="0"/>
            <a:t>м з</a:t>
          </a:r>
          <a:r>
            <a:rPr lang="en-US" sz="1300" kern="1200" dirty="0" smtClean="0"/>
            <a:t>a</a:t>
          </a:r>
          <a:r>
            <a:rPr lang="ru-RU" sz="1300" kern="1200" dirty="0" smtClean="0"/>
            <a:t>щиты информ</a:t>
          </a:r>
          <a:r>
            <a:rPr lang="en-US" sz="1300" kern="1200" dirty="0" smtClean="0"/>
            <a:t>a</a:t>
          </a:r>
          <a:r>
            <a:rPr lang="ru-RU" sz="1300" kern="1200" dirty="0" smtClean="0"/>
            <a:t>ции – з</a:t>
          </a:r>
          <a:r>
            <a:rPr lang="en-US" sz="1300" kern="1200" dirty="0" smtClean="0"/>
            <a:t>a</a:t>
          </a:r>
          <a:r>
            <a:rPr lang="ru-RU" sz="1300" kern="1200" dirty="0" smtClean="0"/>
            <a:t>д</a:t>
          </a:r>
          <a:r>
            <a:rPr lang="en-US" sz="1300" kern="1200" dirty="0" smtClean="0"/>
            <a:t>a</a:t>
          </a:r>
          <a:r>
            <a:rPr lang="ru-RU" sz="1300" kern="1200" dirty="0" smtClean="0"/>
            <a:t>ч</a:t>
          </a:r>
          <a:r>
            <a:rPr lang="en-US" sz="1300" kern="1200" dirty="0" smtClean="0"/>
            <a:t>a </a:t>
          </a:r>
          <a:r>
            <a:rPr lang="ru-RU" sz="1300" kern="1200" dirty="0" smtClean="0"/>
            <a:t>долгосрочн</a:t>
          </a:r>
          <a:r>
            <a:rPr lang="en-US" sz="1300" kern="1200" dirty="0" smtClean="0"/>
            <a:t>a</a:t>
          </a:r>
          <a:r>
            <a:rPr lang="ru-RU" sz="1300" kern="1200" dirty="0" smtClean="0"/>
            <a:t>я, сист</a:t>
          </a:r>
          <a:r>
            <a:rPr lang="en-US" sz="1300" kern="1200" dirty="0" smtClean="0"/>
            <a:t>e</a:t>
          </a:r>
          <a:r>
            <a:rPr lang="ru-RU" sz="1300" kern="1200" dirty="0" smtClean="0"/>
            <a:t>мн</a:t>
          </a:r>
          <a:r>
            <a:rPr lang="en-US" sz="1300" kern="1200" dirty="0" smtClean="0"/>
            <a:t>a</a:t>
          </a:r>
          <a:r>
            <a:rPr lang="ru-RU" sz="1300" kern="1200" dirty="0" smtClean="0"/>
            <a:t>я, з</a:t>
          </a:r>
          <a:r>
            <a:rPr lang="en-US" sz="1300" kern="1200" dirty="0" smtClean="0"/>
            <a:t>a</a:t>
          </a:r>
          <a:r>
            <a:rPr lang="ru-RU" sz="1300" kern="1200" dirty="0" smtClean="0"/>
            <a:t>тр</a:t>
          </a:r>
          <a:r>
            <a:rPr lang="en-US" sz="1300" kern="1200" dirty="0" smtClean="0"/>
            <a:t>a</a:t>
          </a:r>
          <a:r>
            <a:rPr lang="ru-RU" sz="1300" kern="1200" dirty="0" smtClean="0"/>
            <a:t>гив</a:t>
          </a:r>
          <a:r>
            <a:rPr lang="en-US" sz="1300" kern="1200" dirty="0" smtClean="0"/>
            <a:t>a</a:t>
          </a:r>
          <a:r>
            <a:rPr lang="ru-RU" sz="1300" kern="1200" dirty="0" smtClean="0"/>
            <a:t>ющ</a:t>
          </a:r>
          <a:r>
            <a:rPr lang="en-US" sz="1300" kern="1200" dirty="0" smtClean="0"/>
            <a:t>a</a:t>
          </a:r>
          <a:r>
            <a:rPr lang="ru-RU" sz="1300" kern="1200" dirty="0" smtClean="0"/>
            <a:t>я всю б</a:t>
          </a:r>
          <a:r>
            <a:rPr lang="en-US" sz="1300" kern="1200" dirty="0" smtClean="0"/>
            <a:t>a</a:t>
          </a:r>
          <a:r>
            <a:rPr lang="ru-RU" sz="1300" kern="1200" dirty="0" smtClean="0"/>
            <a:t>нковскую инфр</a:t>
          </a:r>
          <a:r>
            <a:rPr lang="en-US" sz="1300" kern="1200" dirty="0" smtClean="0"/>
            <a:t>a</a:t>
          </a:r>
          <a:r>
            <a:rPr lang="ru-RU" sz="1300" kern="1200" dirty="0" smtClean="0"/>
            <a:t>структуру и бизн</a:t>
          </a:r>
          <a:r>
            <a:rPr lang="en-US" sz="1300" kern="1200" dirty="0" smtClean="0"/>
            <a:t>e</a:t>
          </a:r>
          <a:r>
            <a:rPr lang="ru-RU" sz="1300" kern="1200" dirty="0" smtClean="0"/>
            <a:t>с-проц</a:t>
          </a:r>
          <a:r>
            <a:rPr lang="en-US" sz="1300" kern="1200" dirty="0" smtClean="0"/>
            <a:t>e</a:t>
          </a:r>
          <a:r>
            <a:rPr lang="ru-RU" sz="1300" kern="1200" dirty="0" smtClean="0"/>
            <a:t>ссы. </a:t>
          </a:r>
          <a:endParaRPr lang="ru-RU" sz="1300" kern="1200" dirty="0"/>
        </a:p>
      </dsp:txBody>
      <dsp:txXfrm>
        <a:off x="572701" y="1056640"/>
        <a:ext cx="5684372" cy="894080"/>
      </dsp:txXfrm>
    </dsp:sp>
    <dsp:sp modelId="{372F9424-E3AE-4882-9B2A-12D0A9D0E2FD}">
      <dsp:nvSpPr>
        <dsp:cNvPr id="0" name=""/>
        <dsp:cNvSpPr/>
      </dsp:nvSpPr>
      <dsp:spPr>
        <a:xfrm>
          <a:off x="1136855" y="2113280"/>
          <a:ext cx="6838226" cy="89408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 smtClean="0"/>
            <a:t>Мобильный банкинг предоставляет качественные услуги в краткие срок и ничем не уступает физическому посещению филиала банка. </a:t>
          </a:r>
          <a:endParaRPr lang="ru-RU" sz="1300" kern="1200" dirty="0"/>
        </a:p>
      </dsp:txBody>
      <dsp:txXfrm>
        <a:off x="1136855" y="2113280"/>
        <a:ext cx="5692920" cy="894079"/>
      </dsp:txXfrm>
    </dsp:sp>
    <dsp:sp modelId="{33A4B942-1E54-4B3B-81CF-2C856C634B4B}">
      <dsp:nvSpPr>
        <dsp:cNvPr id="0" name=""/>
        <dsp:cNvSpPr/>
      </dsp:nvSpPr>
      <dsp:spPr>
        <a:xfrm>
          <a:off x="1709556" y="3169919"/>
          <a:ext cx="6838226" cy="89408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 smtClean="0"/>
            <a:t>Все больше и больше пользователей ежедневно скачивают мобильный     банкинг, также активно продвигается финансовая                                                грамотность среди населения.  </a:t>
          </a:r>
          <a:endParaRPr lang="ru-RU" sz="1300" kern="1200" dirty="0"/>
        </a:p>
      </dsp:txBody>
      <dsp:txXfrm>
        <a:off x="1709556" y="3169919"/>
        <a:ext cx="5684372" cy="894080"/>
      </dsp:txXfrm>
    </dsp:sp>
    <dsp:sp modelId="{3A29F603-7EDA-4532-A998-C348B8CD634D}">
      <dsp:nvSpPr>
        <dsp:cNvPr id="0" name=""/>
        <dsp:cNvSpPr/>
      </dsp:nvSpPr>
      <dsp:spPr>
        <a:xfrm>
          <a:off x="6257074" y="684784"/>
          <a:ext cx="581152" cy="581152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700" kern="1200" dirty="0"/>
        </a:p>
      </dsp:txBody>
      <dsp:txXfrm>
        <a:off x="6257074" y="684784"/>
        <a:ext cx="581152" cy="581152"/>
      </dsp:txXfrm>
    </dsp:sp>
    <dsp:sp modelId="{AD0ED88B-E60F-40B9-A633-BA00F547FDF3}">
      <dsp:nvSpPr>
        <dsp:cNvPr id="0" name=""/>
        <dsp:cNvSpPr/>
      </dsp:nvSpPr>
      <dsp:spPr>
        <a:xfrm>
          <a:off x="6829775" y="1741424"/>
          <a:ext cx="581152" cy="581152"/>
        </a:xfrm>
        <a:prstGeom prst="downArrow">
          <a:avLst>
            <a:gd name="adj1" fmla="val 55000"/>
            <a:gd name="adj2" fmla="val 45000"/>
          </a:avLst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700" kern="1200" dirty="0"/>
        </a:p>
      </dsp:txBody>
      <dsp:txXfrm>
        <a:off x="6829775" y="1741424"/>
        <a:ext cx="581152" cy="581152"/>
      </dsp:txXfrm>
    </dsp:sp>
    <dsp:sp modelId="{3786F919-BEBA-4B10-80BE-6962361B3806}">
      <dsp:nvSpPr>
        <dsp:cNvPr id="0" name=""/>
        <dsp:cNvSpPr/>
      </dsp:nvSpPr>
      <dsp:spPr>
        <a:xfrm>
          <a:off x="7393929" y="2798064"/>
          <a:ext cx="581152" cy="581152"/>
        </a:xfrm>
        <a:prstGeom prst="downArrow">
          <a:avLst>
            <a:gd name="adj1" fmla="val 55000"/>
            <a:gd name="adj2" fmla="val 45000"/>
          </a:avLst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700" kern="1200" dirty="0"/>
        </a:p>
      </dsp:txBody>
      <dsp:txXfrm>
        <a:off x="7393929" y="2798064"/>
        <a:ext cx="581152" cy="58115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RadialCluster">
  <dgm:title val=""/>
  <dgm:desc val=""/>
  <dgm:catLst>
    <dgm:cat type="relationship" pri="19500"/>
    <dgm:cat type="cycle" pri="1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alg type="composite">
      <dgm:param type="ar" val="1.00"/>
    </dgm:alg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cnt="1 0" func="cnt" op="equ" val="1">
            <dgm:constrLst>
              <dgm:constr type="l" for="ch" forName="textCenter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r" for="ch" forName="cycle_1" refType="w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5" axis="ch ch" ptType="node node" cnt="1 0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6" axis="ch ch" ptType="node node" cnt="1 0" func="cnt" op="equ" val="3">
            <dgm:choose name="Name7">
              <dgm:if name="Name8" axis="ch ch ch" ptType="node node node" st="1 2 0" cnt="1 1 0" func="cnt" op="equ" val="1">
                <dgm:choose name="Name9">
                  <dgm:if name="Name10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12">
                <dgm:choose name="Name13">
                  <dgm:if name="Name14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5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16" axis="ch ch" ptType="node node" cnt="1 0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r" for="ch" forName="cycle_2" refType="w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l" for="ch" forName="cycle_4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17" axis="ch ch" ptType="node node" cnt="1 0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r" for="ch" forName="cycle_3" refType="w" fact="0.89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l" for="ch" forName="cycle_4" refType="w" fact="0.11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18" axis="ch ch" ptType="node node" cnt="1 0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r" for="ch" forName="cycle_3" refType="w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l" for="ch" forName="cycle_6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19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r" for="ch" forName="cycle_2" refType="w" fact="0.938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r" for="ch" forName="cycle_3" refType="w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r" for="ch" forName="cycle_4" refType="w" fact="0.8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l" for="ch" forName="cycle_5" refType="w" fact="0.2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l" for="ch" forName="cycle_6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l" for="ch" forName="cycle_7" refType="w" fact="0.062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if>
      <dgm:else name="Name20">
        <dgm:choose name="Name21">
          <dgm:if name="Name22" axis="ch ch" ptType="node node" func="cnt" op="equ" val="1">
            <dgm:constrLst>
              <dgm:constr type="r" for="ch" forName="textCenter" refType="w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l" for="ch" forName="cycle_1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23" axis="ch ch" ptType="node node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24" axis="ch ch" ptType="node node" func="cnt" op="equ" val="3">
            <dgm:choose name="Name25">
              <dgm:if name="Name26" axis="ch ch ch" ptType="node node node" st="1 2 0" cnt="1 1 0" func="cnt" op="equ" val="1">
                <dgm:choose name="Name27">
                  <dgm:if name="Name28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29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30">
                <dgm:choose name="Name31">
                  <dgm:if name="Name32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33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34" axis="ch ch" ptType="node node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l" for="ch" forName="cycle_2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r" for="ch" forName="cycle_4" refType="w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35" axis="ch ch" ptType="node node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l" for="ch" forName="cycle_3" refType="w" fact="0.11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r" for="ch" forName="cycle_4" refType="w" fact="0.89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36" axis="ch ch" ptType="node node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l" for="ch" forName="cycle_3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r" for="ch" forName="cycle_6" refType="w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37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l" for="ch" forName="cycle_2" refType="w" fact="0.062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l" for="ch" forName="cycle_3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l" for="ch" forName="cycle_4" refType="w" fact="0.2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r" for="ch" forName="cycle_5" refType="w" fact="0.8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r" for="ch" forName="cycle_6" refType="w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r" for="ch" forName="cycle_7" refType="w" fact="0.938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else>
    </dgm:choose>
    <dgm:forEach name="Name38" axis="ch" ptType="node" cnt="1">
      <dgm:choose name="Name39">
        <dgm:if name="Name40" axis="des" func="maxDepth" op="lte" val="1">
          <dgm:layoutNode name="singleCycle">
            <dgm:choose name="Name41">
              <dgm:if name="Name42" axis="ch" ptType="node" func="cnt" op="equ" val="1">
                <dgm:choose name="Name43">
                  <dgm:if name="Name44" func="var" arg="dir" op="equ" val="norm">
                    <dgm:alg type="cycle">
                      <dgm:param type="stAng" val="90"/>
                      <dgm:param type="ctrShpMap" val="fNode"/>
                    </dgm:alg>
                  </dgm:if>
                  <dgm:else name="Name45">
                    <dgm:alg type="cycle">
                      <dgm:param type="stAng" val="-90"/>
                      <dgm:param type="spanAng" val="-360"/>
                      <dgm:param type="ctrShpMap" val="fNode"/>
                    </dgm:alg>
                  </dgm:else>
                </dgm:choose>
              </dgm:if>
              <dgm:else name="Name46">
                <dgm:choose name="Name47">
                  <dgm:if name="Name48" func="var" arg="dir" op="equ" val="norm">
                    <dgm:alg type="cycle">
                      <dgm:param type="ctrShpMap" val="fNode"/>
                    </dgm:alg>
                  </dgm:if>
                  <dgm:else name="Name49">
                    <dgm:alg type="cycle">
                      <dgm:param type="spanAng" val="-360"/>
                      <dgm:param type="ctrShpMap" val="fNode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hoose name="Name50">
              <dgm:if name="Name51" axis="ch" ptType="node" func="cnt" op="equ" val="0">
                <dgm:constrLst>
                  <dgm:constr type="w" for="ch" forName="singleCenter" refType="w"/>
                  <dgm:constr type="h" for="ch" forName="singleCenter" refType="w" refFor="ch" refForName="singleCenter"/>
                </dgm:constrLst>
              </dgm:if>
              <dgm:if name="Name52" axis="ch" ptType="node" func="cnt" op="equ" val="1">
                <dgm:constrLst>
                  <dgm:constr type="w" for="ch" forName="singleCenter" refType="w" fact="0.5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if>
              <dgm:else name="Name53">
                <dgm:constrLst>
                  <dgm:constr type="w" for="ch" forName="singleCenter" refType="w" fact="0.3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else>
            </dgm:choose>
            <dgm:layoutNode name="singleCenter" styleLbl="node1">
              <dgm:varLst>
                <dgm:chMax val="7"/>
                <dgm:chPref val="7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self" ptType="node"/>
              <dgm:constrLst>
                <dgm:constr type="tMarg" refType="primFontSz" fact="0.2"/>
                <dgm:constr type="bMarg" refType="primFontSz" fact="0.2"/>
                <dgm:constr type="lMarg" refType="primFontSz" fact="0.2"/>
                <dgm:constr type="rMarg" refType="primFontSz" fact="0.2"/>
              </dgm:constrLst>
              <dgm:ruleLst>
                <dgm:rule type="primFontSz" val="5" fact="NaN" max="NaN"/>
              </dgm:ruleLst>
            </dgm:layoutNode>
            <dgm:forEach name="Name54" axis="ch" cnt="21">
              <dgm:forEach name="Name55" axis="self" ptType="parTrans">
                <dgm:layoutNode name="Name56">
                  <dgm:alg type="conn">
                    <dgm:param type="dim" val="1D"/>
                    <dgm:param type="begPts" val="auto"/>
                    <dgm:param type="endPts" val="auto"/>
                    <dgm:param type="begSty" val="noArr"/>
                    <dgm:param type="endSty" val="noArr"/>
                  </dgm:alg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forEach name="Name57" axis="self" ptType="node">
                <dgm:layoutNode name="text0" styleLbl="node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/>
                  </dgm:shape>
                  <dgm:presOf axis="desOrSelf" ptType="node"/>
                  <dgm:constrLst>
                    <dgm:constr type="userS"/>
                    <dgm:constr type="w" refType="userS"/>
                    <dgm:constr type="h" refType="w"/>
                    <dgm:constr type="tMarg" refType="primFontSz" fact="0.2"/>
                    <dgm:constr type="bMarg" refType="primFontSz" fact="0.2"/>
                    <dgm:constr type="lMarg" refType="primFontSz" fact="0.2"/>
                    <dgm:constr type="rMarg" refType="primFontSz" fact="0.2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if>
        <dgm:else name="Name58">
          <dgm:layoutNode name="textCenter" styleLbl="node1">
            <dgm:alg type="tx"/>
            <dgm:shape xmlns:r="http://schemas.openxmlformats.org/officeDocument/2006/relationships" type="roundRect" r:blip="">
              <dgm:adjLst/>
            </dgm:shape>
            <dgm:presOf axis="self" ptType="node"/>
            <dgm:constrLst>
              <dgm:constr type="tMarg" refType="primFontSz" fact="0.2"/>
              <dgm:constr type="bMarg" refType="primFontSz" fact="0.2"/>
              <dgm:constr type="lMarg" refType="primFontSz" fact="0.2"/>
              <dgm:constr type="rMarg" refType="primFontSz" fact="0.2"/>
            </dgm:constrLst>
            <dgm:ruleLst>
              <dgm:rule type="primFontSz" val="5" fact="NaN" max="NaN"/>
            </dgm:ruleLst>
          </dgm:layoutNode>
          <dgm:choose name="Name59">
            <dgm:if name="Name60" axis="ch" ptType="node" func="cnt" op="gte" val="1">
              <dgm:layoutNode name="cycle_1">
                <dgm:choose name="Name61">
                  <dgm:if name="Name62" func="var" arg="dir" op="equ" val="norm">
                    <dgm:choose name="Name63">
                      <dgm:if name="Name64" axis="ch" ptType="node" func="cnt" op="equ" val="1">
                        <dgm:choose name="Name65">
                          <dgm:if name="Name66" axis="ch ch" ptType="node node" st="1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67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68">
                            <dgm:alg type="cycle">
                              <dgm:param type="ctrShpMap" val="fNode"/>
                              <dgm:param type="stAng" val="0"/>
                              <dgm:param type="spanAng" val="180"/>
                            </dgm:alg>
                          </dgm:else>
                        </dgm:choose>
                      </dgm:if>
                      <dgm:if name="Name69" axis="ch" ptType="node" func="cnt" op="equ" val="2">
                        <dgm:choose name="Name70">
                          <dgm:if name="Name7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3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4" axis="ch" ptType="node" func="cnt" op="equ" val="3">
                        <dgm:choose name="Name75">
                          <dgm:if name="Name7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8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9" axis="ch" ptType="node" func="cnt" op="equ" val="4">
                        <dgm:choose name="Name80">
                          <dgm:if name="Name8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3">
                            <dgm:alg type="cycle">
                              <dgm:param type="ctrShpMap" val="fNode"/>
                              <dgm:param type="stAng" val="292.5"/>
                              <dgm:param type="spanAng" val="135"/>
                            </dgm:alg>
                          </dgm:else>
                        </dgm:choose>
                      </dgm:if>
                      <dgm:if name="Name84" axis="ch" ptType="node" func="cnt" op="equ" val="5">
                        <dgm:choose name="Name85">
                          <dgm:if name="Name8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89" axis="ch" ptType="node" func="cnt" op="equ" val="6">
                        <dgm:choose name="Name90">
                          <dgm:if name="Name9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94" axis="ch" ptType="node" func="cnt" op="gte" val="7">
                        <dgm:choose name="Name95">
                          <dgm:if name="Name9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99"/>
                    </dgm:choose>
                  </dgm:if>
                  <dgm:else name="Name100">
                    <dgm:choose name="Name101">
                      <dgm:if name="Name102" axis="ch" ptType="node" func="cnt" op="equ" val="1">
                        <dgm:choose name="Name103">
                          <dgm:if name="Name104" axis="ch ch" ptType="node node" st="1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05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06">
                            <dgm:alg type="cycle">
                              <dgm:param type="ctrShpMap" val="fNode"/>
                              <dgm:param type="stAng" val="0"/>
                              <dgm:param type="spanAng" val="-180"/>
                            </dgm:alg>
                          </dgm:else>
                        </dgm:choose>
                      </dgm:if>
                      <dgm:if name="Name107" axis="ch" ptType="node" func="cnt" op="equ" val="2">
                        <dgm:choose name="Name108">
                          <dgm:if name="Name10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1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2" axis="ch" ptType="node" func="cnt" op="equ" val="3">
                        <dgm:choose name="Name113">
                          <dgm:if name="Name11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6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7" axis="ch" ptType="node" func="cnt" op="equ" val="4">
                        <dgm:choose name="Name118">
                          <dgm:if name="Name11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1">
                            <dgm:alg type="cycle">
                              <dgm:param type="ctrShpMap" val="fNode"/>
                              <dgm:param type="stAng" val="67.5"/>
                              <dgm:param type="spanAng" val="-135"/>
                            </dgm:alg>
                          </dgm:else>
                        </dgm:choose>
                      </dgm:if>
                      <dgm:if name="Name122" axis="ch" ptType="node" func="cnt" op="equ" val="5">
                        <dgm:choose name="Name123">
                          <dgm:if name="Name12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27" axis="ch" ptType="node" func="cnt" op="equ" val="6">
                        <dgm:choose name="Name128">
                          <dgm:if name="Name12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32" axis="ch" ptType="node" func="cnt" op="gte" val="7">
                        <dgm:choose name="Name133">
                          <dgm:if name="Name13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137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138" axis="ch" ptType="node" cnt="1">
                  <dgm:layoutNode name="childCenter1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139" axis="ch">
                    <dgm:forEach name="Name140" axis="self" ptType="parTrans">
                      <dgm:layoutNode name="Name141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142" axis="self" ptType="node">
                      <dgm:layoutNode name="text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143" axis="ch" ptType="parTrans" cnt="1">
                <dgm:layoutNode name="Name144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1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145"/>
          </dgm:choose>
          <dgm:choose name="Name146">
            <dgm:if name="Name147" axis="ch" ptType="node" func="cnt" op="gte" val="2">
              <dgm:layoutNode name="cycle_2">
                <dgm:choose name="Name148">
                  <dgm:if name="Name149" func="var" arg="dir" op="equ" val="norm">
                    <dgm:choose name="Name150">
                      <dgm:if name="Name151" axis="ch" ptType="node" func="cnt" op="equ" val="2">
                        <dgm:choose name="Name152">
                          <dgm:if name="Name153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54" axis="ch ch" ptType="node node" st="2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155">
                            <dgm:alg type="cycle">
                              <dgm:param type="ctrShpMap" val="fNode"/>
                              <dgm:param type="stAng" val="90"/>
                              <dgm:param type="spanAng" val="180"/>
                            </dgm:alg>
                          </dgm:else>
                        </dgm:choose>
                      </dgm:if>
                      <dgm:if name="Name156" axis="ch" ptType="node" func="cnt" op="equ" val="3">
                        <dgm:choose name="Name157">
                          <dgm:if name="Name158" axis="ch ch" ptType="node node" st="2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159" axis="ch ch" ptType="node node" st="2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  <dgm:param type="horzAlign" val="r"/>
                              <dgm:param type="vertAlign" val="b"/>
                            </dgm:alg>
                          </dgm:if>
                          <dgm:else name="Name160">
                            <dgm:alg type="cycle">
                              <dgm:param type="ctrShpMap" val="fNode"/>
                              <dgm:param type="stAng" val="30"/>
                              <dgm:param type="spanAng" val="180"/>
                            </dgm:alg>
                          </dgm:else>
                        </dgm:choose>
                      </dgm:if>
                      <dgm:if name="Name161" axis="ch" ptType="node" func="cnt" op="equ" val="4">
                        <dgm:choose name="Name162">
                          <dgm:if name="Name163" axis="ch ch" ptType="node node" st="2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164" axis="ch ch" ptType="node node" st="2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165">
                            <dgm:alg type="cycle">
                              <dgm:param type="ctrShpMap" val="fNode"/>
                              <dgm:param type="stAng" val="22.5"/>
                              <dgm:param type="spanAng" val="135"/>
                            </dgm:alg>
                          </dgm:else>
                        </dgm:choose>
                      </dgm:if>
                      <dgm:if name="Name166" axis="ch" ptType="node" func="cnt" op="equ" val="5">
                        <dgm:choose name="Name167">
                          <dgm:if name="Name168" axis="ch ch" ptType="node node" st="2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169" axis="ch ch" ptType="node node" st="2 1" cnt="1 0" func="cnt" op="equ" val="2">
                            <dgm:alg type="cycle">
                              <dgm:param type="ctrShpMap" val="fNode"/>
                              <dgm:param type="stAng" val="27"/>
                              <dgm:param type="spanAng" val="90"/>
                            </dgm:alg>
                          </dgm:if>
                          <dgm:else name="Name17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1" axis="ch" ptType="node" func="cnt" op="equ" val="6">
                        <dgm:choose name="Name172">
                          <dgm:if name="Name173" axis="ch ch" ptType="node node" st="2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174" axis="ch ch" ptType="node node" st="2 1" cnt="1 0" func="cnt" op="equ" val="2">
                            <dgm:alg type="cycle">
                              <dgm:param type="ctrShpMap" val="fNode"/>
                              <dgm:param type="stAng" val="15"/>
                              <dgm:param type="spanAng" val="90"/>
                            </dgm:alg>
                          </dgm:if>
                          <dgm:else name="Name175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6" axis="ch" ptType="node" func="cnt" op="gte" val="7">
                        <dgm:choose name="Name177">
                          <dgm:if name="Name178" axis="ch ch" ptType="node node" st="2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179" axis="ch ch" ptType="node node" st="2 1" cnt="1 0" func="cnt" op="equ" val="2">
                            <dgm:alg type="cycle">
                              <dgm:param type="ctrShpMap" val="fNode"/>
                              <dgm:param type="stAng" val="6"/>
                              <dgm:param type="spanAng" val="90"/>
                            </dgm:alg>
                          </dgm:if>
                          <dgm:else name="Name18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181"/>
                    </dgm:choose>
                  </dgm:if>
                  <dgm:else name="Name182">
                    <dgm:choose name="Name183">
                      <dgm:if name="Name184" axis="ch" ptType="node" func="cnt" op="equ" val="2">
                        <dgm:choose name="Name185">
                          <dgm:if name="Name186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87" axis="ch ch" ptType="node node" st="2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188">
                            <dgm:alg type="cycle">
                              <dgm:param type="ctrShpMap" val="fNode"/>
                              <dgm:param type="stAng" val="270"/>
                              <dgm:param type="spanAng" val="-180"/>
                            </dgm:alg>
                          </dgm:else>
                        </dgm:choose>
                      </dgm:if>
                      <dgm:if name="Name189" axis="ch" ptType="node" func="cnt" op="equ" val="3">
                        <dgm:choose name="Name190">
                          <dgm:if name="Name191" axis="ch ch" ptType="node node" st="2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192" axis="ch ch" ptType="node node" st="2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  <dgm:param type="horzAlign" val="l"/>
                              <dgm:param type="vertAlign" val="b"/>
                            </dgm:alg>
                          </dgm:if>
                          <dgm:else name="Name193">
                            <dgm:alg type="cycle">
                              <dgm:param type="ctrShpMap" val="fNode"/>
                              <dgm:param type="stAng" val="330"/>
                              <dgm:param type="spanAng" val="-180"/>
                            </dgm:alg>
                          </dgm:else>
                        </dgm:choose>
                      </dgm:if>
                      <dgm:if name="Name194" axis="ch" ptType="node" func="cnt" op="equ" val="4">
                        <dgm:choose name="Name195">
                          <dgm:if name="Name196" axis="ch ch" ptType="node node" st="2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97" axis="ch ch" ptType="node node" st="2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98">
                            <dgm:alg type="cycle">
                              <dgm:param type="ctrShpMap" val="fNode"/>
                              <dgm:param type="stAng" val="337.5"/>
                              <dgm:param type="spanAng" val="-135"/>
                            </dgm:alg>
                          </dgm:else>
                        </dgm:choose>
                      </dgm:if>
                      <dgm:if name="Name199" axis="ch" ptType="node" func="cnt" op="equ" val="5">
                        <dgm:choose name="Name200">
                          <dgm:if name="Name201" axis="ch ch" ptType="node node" st="2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202" axis="ch ch" ptType="node node" st="2 1" cnt="1 0" func="cnt" op="equ" val="2">
                            <dgm:alg type="cycle">
                              <dgm:param type="ctrShpMap" val="fNode"/>
                              <dgm:param type="stAng" val="333"/>
                              <dgm:param type="spanAng" val="-90"/>
                            </dgm:alg>
                          </dgm:if>
                          <dgm:else name="Name20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4" axis="ch" ptType="node" func="cnt" op="equ" val="6">
                        <dgm:choose name="Name205">
                          <dgm:if name="Name206" axis="ch ch" ptType="node node" st="2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207" axis="ch ch" ptType="node node" st="2 1" cnt="1 0" func="cnt" op="equ" val="2">
                            <dgm:alg type="cycle">
                              <dgm:param type="ctrShpMap" val="fNode"/>
                              <dgm:param type="stAng" val="345"/>
                              <dgm:param type="spanAng" val="-90"/>
                            </dgm:alg>
                          </dgm:if>
                          <dgm:else name="Name20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9" axis="ch" ptType="node" func="cnt" op="gte" val="7">
                        <dgm:choose name="Name210">
                          <dgm:if name="Name211" axis="ch ch" ptType="node node" st="2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212" axis="ch ch" ptType="node node" st="2 1" cnt="1 0" func="cnt" op="equ" val="2">
                            <dgm:alg type="cycle">
                              <dgm:param type="ctrShpMap" val="fNode"/>
                              <dgm:param type="stAng" val="353"/>
                              <dgm:param type="spanAng" val="-90"/>
                            </dgm:alg>
                          </dgm:if>
                          <dgm:else name="Name21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14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15" axis="ch" ptType="node" st="2" cnt="1">
                  <dgm:layoutNode name="childCenter2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16" axis="ch">
                    <dgm:forEach name="Name217" axis="self" ptType="parTrans">
                      <dgm:layoutNode name="Name218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19" axis="self" ptType="node">
                      <dgm:layoutNode name="text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20" axis="ch" ptType="parTrans" st="2" cnt="1">
                <dgm:layoutNode name="Name221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22"/>
          </dgm:choose>
          <dgm:choose name="Name223">
            <dgm:if name="Name224" axis="ch" ptType="node" func="cnt" op="gte" val="3">
              <dgm:layoutNode name="cycle_3">
                <dgm:choose name="Name225">
                  <dgm:if name="Name226" func="var" arg="dir" op="equ" val="norm">
                    <dgm:choose name="Name227">
                      <dgm:if name="Name228" axis="ch" ptType="node" func="cnt" op="equ" val="3">
                        <dgm:choose name="Name229">
                          <dgm:if name="Name230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231" axis="ch ch" ptType="node node" st="3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  <dgm:param type="horzAlign" val="l"/>
                              <dgm:param type="vertAlign" val="b"/>
                            </dgm:alg>
                          </dgm:if>
                          <dgm:else name="Name232">
                            <dgm:alg type="cycle">
                              <dgm:param type="ctrShpMap" val="fNode"/>
                              <dgm:param type="stAng" val="150"/>
                              <dgm:param type="spanAng" val="180"/>
                            </dgm:alg>
                          </dgm:else>
                        </dgm:choose>
                      </dgm:if>
                      <dgm:if name="Name233" axis="ch" ptType="node" func="cnt" op="equ" val="4">
                        <dgm:choose name="Name234">
                          <dgm:if name="Name235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36" axis="ch ch" ptType="node node" st="3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237">
                            <dgm:alg type="cycle">
                              <dgm:param type="ctrShpMap" val="fNode"/>
                              <dgm:param type="stAng" val="112.5"/>
                              <dgm:param type="spanAng" val="135"/>
                            </dgm:alg>
                          </dgm:else>
                        </dgm:choose>
                      </dgm:if>
                      <dgm:if name="Name238" axis="ch" ptType="node" func="cnt" op="equ" val="5">
                        <dgm:choose name="Name239">
                          <dgm:if name="Name240" axis="ch ch" ptType="node node" st="3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241" axis="ch ch" ptType="node node" st="3 1" cnt="1 0" func="cnt" op="equ" val="2">
                            <dgm:alg type="cycle">
                              <dgm:param type="ctrShpMap" val="fNode"/>
                              <dgm:param type="stAng" val="99"/>
                              <dgm:param type="spanAng" val="90"/>
                            </dgm:alg>
                          </dgm:if>
                          <dgm:else name="Name24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3" axis="ch" ptType="node" func="cnt" op="equ" val="6">
                        <dgm:choose name="Name244">
                          <dgm:if name="Name245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246" axis="ch ch" ptType="node node" st="3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</dgm:alg>
                          </dgm:if>
                          <dgm:else name="Name247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8" axis="ch" ptType="node" func="cnt" op="gte" val="7">
                        <dgm:choose name="Name249">
                          <dgm:if name="Name250" axis="ch ch" ptType="node node" st="3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251" axis="ch ch" ptType="node node" st="3 1" cnt="1 0" func="cnt" op="equ" val="2">
                            <dgm:alg type="cycle">
                              <dgm:param type="ctrShpMap" val="fNode"/>
                              <dgm:param type="stAng" val="57"/>
                              <dgm:param type="spanAng" val="90"/>
                            </dgm:alg>
                          </dgm:if>
                          <dgm:else name="Name25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253"/>
                    </dgm:choose>
                  </dgm:if>
                  <dgm:else name="Name254">
                    <dgm:choose name="Name255">
                      <dgm:if name="Name256" axis="ch" ptType="node" func="cnt" op="equ" val="3">
                        <dgm:choose name="Name257">
                          <dgm:if name="Name258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259" axis="ch ch" ptType="node node" st="3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  <dgm:param type="horzAlign" val="r"/>
                              <dgm:param type="vertAlign" val="b"/>
                            </dgm:alg>
                          </dgm:if>
                          <dgm:else name="Name260">
                            <dgm:alg type="cycle">
                              <dgm:param type="ctrShpMap" val="fNode"/>
                              <dgm:param type="stAng" val="210"/>
                              <dgm:param type="spanAng" val="-180"/>
                            </dgm:alg>
                          </dgm:else>
                        </dgm:choose>
                      </dgm:if>
                      <dgm:if name="Name261" axis="ch" ptType="node" func="cnt" op="equ" val="4">
                        <dgm:choose name="Name262">
                          <dgm:if name="Name263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64" axis="ch ch" ptType="node node" st="3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265">
                            <dgm:alg type="cycle">
                              <dgm:param type="ctrShpMap" val="fNode"/>
                              <dgm:param type="stAng" val="247.5"/>
                              <dgm:param type="spanAng" val="-135"/>
                            </dgm:alg>
                          </dgm:else>
                        </dgm:choose>
                      </dgm:if>
                      <dgm:if name="Name266" axis="ch" ptType="node" func="cnt" op="equ" val="5">
                        <dgm:choose name="Name267">
                          <dgm:if name="Name268" axis="ch ch" ptType="node node" st="3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269" axis="ch ch" ptType="node node" st="3 1" cnt="1 0" func="cnt" op="equ" val="2">
                            <dgm:alg type="cycle">
                              <dgm:param type="ctrShpMap" val="fNode"/>
                              <dgm:param type="stAng" val="261"/>
                              <dgm:param type="spanAng" val="-90"/>
                            </dgm:alg>
                          </dgm:if>
                          <dgm:else name="Name27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1" axis="ch" ptType="node" func="cnt" op="equ" val="6">
                        <dgm:choose name="Name272">
                          <dgm:if name="Name273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274" axis="ch ch" ptType="node node" st="3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</dgm:alg>
                          </dgm:if>
                          <dgm:else name="Name275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6" axis="ch" ptType="node" func="cnt" op="gte" val="7">
                        <dgm:choose name="Name277">
                          <dgm:if name="Name278" axis="ch ch" ptType="node node" st="3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279" axis="ch ch" ptType="node node" st="3 1" cnt="1 0" func="cnt" op="equ" val="2">
                            <dgm:alg type="cycle">
                              <dgm:param type="ctrShpMap" val="fNode"/>
                              <dgm:param type="stAng" val="302"/>
                              <dgm:param type="spanAng" val="-90"/>
                            </dgm:alg>
                          </dgm:if>
                          <dgm:else name="Name28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81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82" axis="ch" ptType="node" st="3" cnt="1">
                  <dgm:layoutNode name="childCenter3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83" axis="ch">
                    <dgm:forEach name="Name284" axis="self" ptType="parTrans">
                      <dgm:layoutNode name="Name285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86" axis="self" ptType="node">
                      <dgm:layoutNode name="text3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87" axis="ch" ptType="parTrans" st="3" cnt="1">
                <dgm:layoutNode name="Name288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3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89"/>
          </dgm:choose>
          <dgm:choose name="Name290">
            <dgm:if name="Name291" axis="ch" ptType="node" func="cnt" op="gte" val="4">
              <dgm:layoutNode name="cycle_4">
                <dgm:choose name="Name292">
                  <dgm:if name="Name293" func="var" arg="dir" op="equ" val="norm">
                    <dgm:choose name="Name294">
                      <dgm:if name="Name295" axis="ch" ptType="node" func="cnt" op="equ" val="4">
                        <dgm:choose name="Name296">
                          <dgm:if name="Name297" axis="ch ch" ptType="node node" st="4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298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90"/>
                            </dgm:alg>
                          </dgm:if>
                          <dgm:else name="Name299">
                            <dgm:alg type="cycle">
                              <dgm:param type="ctrShpMap" val="fNode"/>
                              <dgm:param type="stAng" val="202.5"/>
                              <dgm:param type="spanAng" val="135"/>
                            </dgm:alg>
                          </dgm:else>
                        </dgm:choose>
                      </dgm:if>
                      <dgm:if name="Name300" axis="ch" ptType="node" func="cnt" op="equ" val="5">
                        <dgm:choose name="Name301">
                          <dgm:if name="Name302" axis="ch ch" ptType="node node" st="4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303" axis="ch ch" ptType="node node" st="4 1" cnt="1 0" func="cnt" op="equ" val="2">
                            <dgm:alg type="cycle">
                              <dgm:param type="ctrShpMap" val="fNode"/>
                              <dgm:param type="stAng" val="171"/>
                              <dgm:param type="spanAng" val="90"/>
                            </dgm:alg>
                          </dgm:if>
                          <dgm:else name="Name30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05" axis="ch" ptType="node" func="cnt" op="equ" val="6">
                        <dgm:choose name="Name306">
                          <dgm:if name="Name307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08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309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10" axis="ch" ptType="node" func="cnt" op="gte" val="7">
                        <dgm:choose name="Name311">
                          <dgm:if name="Name312" axis="ch ch" ptType="node node" st="4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13" axis="ch ch" ptType="node node" st="4 1" cnt="1 0" func="cnt" op="equ" val="2">
                            <dgm:alg type="cycle">
                              <dgm:param type="ctrShpMap" val="fNode"/>
                              <dgm:param type="stAng" val="109"/>
                              <dgm:param type="spanAng" val="90"/>
                            </dgm:alg>
                          </dgm:if>
                          <dgm:else name="Name31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15"/>
                    </dgm:choose>
                  </dgm:if>
                  <dgm:else name="Name316">
                    <dgm:choose name="Name317">
                      <dgm:if name="Name318" axis="ch" ptType="node" func="cnt" op="equ" val="4">
                        <dgm:choose name="Name319">
                          <dgm:if name="Name320" axis="ch ch" ptType="node node" st="4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321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-90"/>
                            </dgm:alg>
                          </dgm:if>
                          <dgm:else name="Name322">
                            <dgm:alg type="cycle">
                              <dgm:param type="ctrShpMap" val="fNode"/>
                              <dgm:param type="stAng" val="157.5"/>
                              <dgm:param type="spanAng" val="-135"/>
                            </dgm:alg>
                          </dgm:else>
                        </dgm:choose>
                      </dgm:if>
                      <dgm:if name="Name323" axis="ch" ptType="node" func="cnt" op="equ" val="5">
                        <dgm:choose name="Name324">
                          <dgm:if name="Name325" axis="ch ch" ptType="node node" st="4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326" axis="ch ch" ptType="node node" st="4 1" cnt="1 0" func="cnt" op="equ" val="2">
                            <dgm:alg type="cycle">
                              <dgm:param type="ctrShpMap" val="fNode"/>
                              <dgm:param type="stAng" val="189"/>
                              <dgm:param type="spanAng" val="-90"/>
                            </dgm:alg>
                          </dgm:if>
                          <dgm:else name="Name32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28" axis="ch" ptType="node" func="cnt" op="equ" val="6">
                        <dgm:choose name="Name329">
                          <dgm:if name="Name330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31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332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33" axis="ch" ptType="node" func="cnt" op="gte" val="7">
                        <dgm:choose name="Name334">
                          <dgm:if name="Name335" axis="ch ch" ptType="node node" st="4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36" axis="ch ch" ptType="node node" st="4 1" cnt="1 0" func="cnt" op="equ" val="2">
                            <dgm:alg type="cycle">
                              <dgm:param type="ctrShpMap" val="fNode"/>
                              <dgm:param type="stAng" val="250"/>
                              <dgm:param type="spanAng" val="-90"/>
                            </dgm:alg>
                          </dgm:if>
                          <dgm:else name="Name33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38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39" axis="ch" ptType="node" st="4" cnt="1">
                  <dgm:layoutNode name="childCenter4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40" axis="ch">
                    <dgm:forEach name="Name341" axis="self" ptType="parTrans">
                      <dgm:layoutNode name="Name342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43" axis="self" ptType="node">
                      <dgm:layoutNode name="text4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44" axis="ch" ptType="parTrans" st="4" cnt="1">
                <dgm:layoutNode name="Name345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4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46"/>
          </dgm:choose>
          <dgm:choose name="Name347">
            <dgm:if name="Name348" axis="ch" ptType="node" func="cnt" op="gte" val="5">
              <dgm:layoutNode name="cycle_5">
                <dgm:choose name="Name349">
                  <dgm:if name="Name350" func="var" arg="dir" op="equ" val="norm">
                    <dgm:choose name="Name351">
                      <dgm:if name="Name352" axis="ch" ptType="node" func="cnt" op="equ" val="5">
                        <dgm:choose name="Name353">
                          <dgm:if name="Name354" axis="ch ch" ptType="node node" st="5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355" axis="ch ch" ptType="node node" st="5 1" cnt="1 0" func="cnt" op="equ" val="2">
                            <dgm:alg type="cycle">
                              <dgm:param type="ctrShpMap" val="fNode"/>
                              <dgm:param type="stAng" val="243"/>
                              <dgm:param type="spanAng" val="90"/>
                            </dgm:alg>
                          </dgm:if>
                          <dgm:else name="Name35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57" axis="ch" ptType="node" func="cnt" op="equ" val="6">
                        <dgm:choose name="Name358">
                          <dgm:if name="Name359" axis="ch ch" ptType="node node" st="5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360" axis="ch ch" ptType="node node" st="5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</dgm:alg>
                          </dgm:if>
                          <dgm:else name="Name361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62" axis="ch" ptType="node" func="cnt" op="gte" val="7">
                        <dgm:choose name="Name363">
                          <dgm:if name="Name364" axis="ch ch" ptType="node node" st="5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65" axis="ch ch" ptType="node node" st="5 1" cnt="1 0" func="cnt" op="equ" val="2">
                            <dgm:alg type="cycle">
                              <dgm:param type="ctrShpMap" val="fNode"/>
                              <dgm:param type="stAng" val="160"/>
                              <dgm:param type="spanAng" val="90"/>
                            </dgm:alg>
                          </dgm:if>
                          <dgm:else name="Name36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67"/>
                    </dgm:choose>
                  </dgm:if>
                  <dgm:else name="Name368">
                    <dgm:choose name="Name369">
                      <dgm:if name="Name370" axis="ch" ptType="node" func="cnt" op="equ" val="5">
                        <dgm:choose name="Name371">
                          <dgm:if name="Name372" axis="ch ch" ptType="node node" st="5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373" axis="ch ch" ptType="node node" st="5 1" cnt="1 0" func="cnt" op="equ" val="2">
                            <dgm:alg type="cycle">
                              <dgm:param type="ctrShpMap" val="fNode"/>
                              <dgm:param type="stAng" val="117"/>
                              <dgm:param type="spanAng" val="-90"/>
                            </dgm:alg>
                          </dgm:if>
                          <dgm:else name="Name37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75" axis="ch" ptType="node" func="cnt" op="equ" val="6">
                        <dgm:choose name="Name376">
                          <dgm:if name="Name377" axis="ch ch" ptType="node node" st="5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378" axis="ch ch" ptType="node node" st="5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</dgm:alg>
                          </dgm:if>
                          <dgm:else name="Name379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80" axis="ch" ptType="node" func="cnt" op="gte" val="7">
                        <dgm:choose name="Name381">
                          <dgm:if name="Name382" axis="ch ch" ptType="node node" st="5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83" axis="ch ch" ptType="node node" st="5 1" cnt="1 0" func="cnt" op="equ" val="2">
                            <dgm:alg type="cycle">
                              <dgm:param type="ctrShpMap" val="fNode"/>
                              <dgm:param type="stAng" val="199"/>
                              <dgm:param type="spanAng" val="-90"/>
                            </dgm:alg>
                          </dgm:if>
                          <dgm:else name="Name38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85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86" axis="ch" ptType="node" st="5" cnt="1">
                  <dgm:layoutNode name="childCenter5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87" axis="ch">
                    <dgm:forEach name="Name388" axis="self" ptType="parTrans">
                      <dgm:layoutNode name="Name389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90" axis="self" ptType="node">
                      <dgm:layoutNode name="text5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91" axis="ch" ptType="parTrans" st="5" cnt="1">
                <dgm:layoutNode name="Name392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5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93"/>
          </dgm:choose>
          <dgm:choose name="Name394">
            <dgm:if name="Name395" axis="ch" ptType="node" func="cnt" op="gte" val="6">
              <dgm:layoutNode name="cycle_6">
                <dgm:choose name="Name396">
                  <dgm:if name="Name397" func="var" arg="dir" op="equ" val="norm">
                    <dgm:choose name="Name398">
                      <dgm:if name="Name399" axis="ch" ptType="node" func="cnt" op="equ" val="6">
                        <dgm:choose name="Name400">
                          <dgm:if name="Name401" axis="ch ch" ptType="node node" st="6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402" axis="ch ch" ptType="node node" st="6 1" cnt="1 0" func="cnt" op="equ" val="2">
                            <dgm:alg type="cycle">
                              <dgm:param type="ctrShpMap" val="fNode"/>
                              <dgm:param type="stAng" val="255"/>
                              <dgm:param type="spanAng" val="90"/>
                            </dgm:alg>
                          </dgm:if>
                          <dgm:else name="Name40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404" axis="ch" ptType="node" func="cnt" op="gte" val="7">
                        <dgm:choose name="Name405">
                          <dgm:if name="Name406" axis="ch ch" ptType="node node" st="6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407" axis="ch ch" ptType="node node" st="6 1" cnt="1 0" func="cnt" op="equ" val="2">
                            <dgm:alg type="cycle">
                              <dgm:param type="ctrShpMap" val="fNode"/>
                              <dgm:param type="stAng" val="212"/>
                              <dgm:param type="spanAng" val="90"/>
                            </dgm:alg>
                          </dgm:if>
                          <dgm:else name="Name40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09"/>
                    </dgm:choose>
                  </dgm:if>
                  <dgm:else name="Name410">
                    <dgm:choose name="Name411">
                      <dgm:if name="Name412" axis="ch" ptType="node" func="cnt" op="equ" val="6">
                        <dgm:choose name="Name413">
                          <dgm:if name="Name414" axis="ch ch" ptType="node node" st="6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415" axis="ch ch" ptType="node node" st="6 1" cnt="1 0" func="cnt" op="equ" val="2">
                            <dgm:alg type="cycle">
                              <dgm:param type="ctrShpMap" val="fNode"/>
                              <dgm:param type="stAng" val="105"/>
                              <dgm:param type="spanAng" val="-90"/>
                            </dgm:alg>
                          </dgm:if>
                          <dgm:else name="Name41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417" axis="ch" ptType="node" func="cnt" op="gte" val="7">
                        <dgm:choose name="Name418">
                          <dgm:if name="Name419" axis="ch ch" ptType="node node" st="6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420" axis="ch ch" ptType="node node" st="6 1" cnt="1 0" func="cnt" op="equ" val="2">
                            <dgm:alg type="cycle">
                              <dgm:param type="ctrShpMap" val="fNode"/>
                              <dgm:param type="stAng" val="147"/>
                              <dgm:param type="spanAng" val="-90"/>
                            </dgm:alg>
                          </dgm:if>
                          <dgm:else name="Name42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22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23" axis="ch" ptType="node" st="6" cnt="1">
                  <dgm:layoutNode name="childCenter6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24" axis="ch">
                    <dgm:forEach name="Name425" axis="self" ptType="parTrans">
                      <dgm:layoutNode name="Name426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27" axis="self" ptType="node">
                      <dgm:layoutNode name="text6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28" axis="ch" ptType="parTrans" st="6" cnt="1">
                <dgm:layoutNode name="Name429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6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30"/>
          </dgm:choose>
          <dgm:choose name="Name431">
            <dgm:if name="Name432" axis="ch" ptType="node" func="cnt" op="gte" val="7">
              <dgm:layoutNode name="cycle_7">
                <dgm:choose name="Name433">
                  <dgm:if name="Name434" func="var" arg="dir" op="equ" val="norm">
                    <dgm:choose name="Name435">
                      <dgm:if name="Name436" axis="ch" ptType="node" func="cnt" op="gte" val="7">
                        <dgm:choose name="Name437">
                          <dgm:if name="Name438" axis="ch ch" ptType="node node" st="7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439" axis="ch ch" ptType="node node" st="7 1" cnt="1 0" func="cnt" op="equ" val="2">
                            <dgm:alg type="cycle">
                              <dgm:param type="ctrShpMap" val="fNode"/>
                              <dgm:param type="stAng" val="263"/>
                              <dgm:param type="spanAng" val="90"/>
                            </dgm:alg>
                          </dgm:if>
                          <dgm:else name="Name44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41"/>
                    </dgm:choose>
                  </dgm:if>
                  <dgm:else name="Name442">
                    <dgm:choose name="Name443">
                      <dgm:if name="Name444" axis="ch" ptType="node" func="cnt" op="gte" val="7">
                        <dgm:choose name="Name445">
                          <dgm:if name="Name446" axis="ch ch" ptType="node node" st="7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447" axis="ch ch" ptType="node node" st="7 1" cnt="1 0" func="cnt" op="equ" val="2">
                            <dgm:alg type="cycle">
                              <dgm:param type="ctrShpMap" val="fNode"/>
                              <dgm:param type="stAng" val="96"/>
                              <dgm:param type="spanAng" val="-90"/>
                            </dgm:alg>
                          </dgm:if>
                          <dgm:else name="Name44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49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50" axis="ch" ptType="node" st="7" cnt="1">
                  <dgm:layoutNode name="childCenter7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51" axis="ch">
                    <dgm:forEach name="Name452" axis="self" ptType="parTrans">
                      <dgm:layoutNode name="Name453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54" axis="self" ptType="node">
                      <dgm:layoutNode name="text7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55" axis="ch" ptType="parTrans" st="7" cnt="1">
                <dgm:layoutNode name="Name456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7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5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="" xmlns:a16="http://schemas.microsoft.com/office/drawing/2014/main" id="{6D84D85F-57CF-4C30-A26B-9C8FFF0AC8C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>
            <a:extLst>
              <a:ext uri="{FF2B5EF4-FFF2-40B4-BE49-F238E27FC236}">
                <a16:creationId xmlns="" xmlns:a16="http://schemas.microsoft.com/office/drawing/2014/main" id="{A6697A9B-31EF-4AF6-8013-8BB67B692FC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A78437-0E0E-4EE0-ADB7-35F44842DA23}" type="datetimeFigureOut">
              <a:rPr lang="ko-KR" altLang="en-US" smtClean="0"/>
              <a:pPr/>
              <a:t>2021-10-13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="" xmlns:a16="http://schemas.microsoft.com/office/drawing/2014/main" id="{B1C3F984-97B8-4D88-A5B8-5BD2116FBDD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="" xmlns:a16="http://schemas.microsoft.com/office/drawing/2014/main" id="{47DA8DCD-E53B-4B8A-94DE-E4B3DACCDE5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57A9F4-51C5-45B1-87B0-A224D9D3A4F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="" xmlns:p14="http://schemas.microsoft.com/office/powerpoint/2010/main" val="397255698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DEEE47-5DCC-45F8-B981-F344E32420FA}" type="datetimeFigureOut">
              <a:rPr lang="en-US" smtClean="0"/>
              <a:pPr/>
              <a:t>10/13/2021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321DC3-EA51-4687-A7C1-6A63FDCBFB3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9362183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321DC3-EA51-4687-A7C1-6A63FDCBFB38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2368280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321DC3-EA51-4687-A7C1-6A63FDCBFB38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5884526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51520" y="339502"/>
            <a:ext cx="4176464" cy="1080121"/>
          </a:xfrm>
          <a:prstGeom prst="rect">
            <a:avLst/>
          </a:prstGeom>
        </p:spPr>
        <p:txBody>
          <a:bodyPr anchor="ctr"/>
          <a:lstStyle>
            <a:lvl1pPr marL="0" indent="0" algn="l">
              <a:lnSpc>
                <a:spcPct val="100000"/>
              </a:lnSpc>
              <a:buNone/>
              <a:defRPr sz="3600"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>
                <a:ea typeface="맑은 고딕" pitchFamily="50" charset="-127"/>
              </a:rPr>
              <a:t>FREE PPT TEMPLATES</a:t>
            </a:r>
            <a:endParaRPr lang="en-US" altLang="ko-KR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251372" y="1491630"/>
            <a:ext cx="4176464" cy="432048"/>
          </a:xfrm>
          <a:prstGeom prst="rect">
            <a:avLst/>
          </a:prstGeom>
        </p:spPr>
        <p:txBody>
          <a:bodyPr anchor="ctr"/>
          <a:lstStyle>
            <a:lvl1pPr marL="0" indent="0" algn="l">
              <a:lnSpc>
                <a:spcPct val="100000"/>
              </a:lnSpc>
              <a:buNone/>
              <a:defRPr sz="1400"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INSTERT THE TITLE</a:t>
            </a:r>
          </a:p>
          <a:p>
            <a:pPr lvl="0"/>
            <a:r>
              <a:rPr lang="en-US" altLang="ko-KR" dirty="0"/>
              <a:t>OF YOUR PRESENTATION HERE</a:t>
            </a:r>
            <a:endParaRPr lang="ko-KR" altLang="en-US" dirty="0"/>
          </a:p>
        </p:txBody>
      </p:sp>
    </p:spTree>
    <p:extLst>
      <p:ext uri="{BB962C8B-B14F-4D97-AF65-F5344CB8AC3E}">
        <p14:creationId xmlns="" xmlns:p14="http://schemas.microsoft.com/office/powerpoint/2010/main" val="41627365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0" y="742950"/>
            <a:ext cx="2915816" cy="440055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8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3059832" y="0"/>
            <a:ext cx="6084168" cy="271576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="" xmlns:p14="http://schemas.microsoft.com/office/powerpoint/2010/main" val="42460955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0" y="760122"/>
            <a:ext cx="2915816" cy="267572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2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6228184" y="0"/>
            <a:ext cx="2915816" cy="343584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3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0" y="3579862"/>
            <a:ext cx="4572000" cy="156363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="" xmlns:p14="http://schemas.microsoft.com/office/powerpoint/2010/main" val="257264188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81632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757696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2" name="Rectangle 1"/>
          <p:cNvSpPr/>
          <p:nvPr userDrawn="1"/>
        </p:nvSpPr>
        <p:spPr>
          <a:xfrm>
            <a:off x="446270" y="3075998"/>
            <a:ext cx="1800000" cy="172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</p:txBody>
      </p:sp>
      <p:sp>
        <p:nvSpPr>
          <p:cNvPr id="12" name="Rectangle 11"/>
          <p:cNvSpPr/>
          <p:nvPr userDrawn="1"/>
        </p:nvSpPr>
        <p:spPr>
          <a:xfrm>
            <a:off x="6897730" y="1275606"/>
            <a:ext cx="1800000" cy="172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</p:txBody>
      </p:sp>
      <p:sp>
        <p:nvSpPr>
          <p:cNvPr id="13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446270" y="1275606"/>
            <a:ext cx="1800000" cy="172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4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6897730" y="3075998"/>
            <a:ext cx="1800000" cy="172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5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2339751" y="3075998"/>
            <a:ext cx="4464497" cy="172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6" name="Picture Placeholder 2"/>
          <p:cNvSpPr>
            <a:spLocks noGrp="1"/>
          </p:cNvSpPr>
          <p:nvPr>
            <p:ph type="pic" idx="15" hasCustomPrompt="1"/>
          </p:nvPr>
        </p:nvSpPr>
        <p:spPr>
          <a:xfrm>
            <a:off x="2339751" y="1275606"/>
            <a:ext cx="4464497" cy="172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="" xmlns:p14="http://schemas.microsoft.com/office/powerpoint/2010/main" val="377116453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532237" y="360041"/>
            <a:ext cx="3168352" cy="314781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7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3844605" y="360041"/>
            <a:ext cx="4752528" cy="172207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8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3844605" y="2211711"/>
            <a:ext cx="1476000" cy="129614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9" name="Picture Placeholder 2"/>
          <p:cNvSpPr>
            <a:spLocks noGrp="1"/>
          </p:cNvSpPr>
          <p:nvPr>
            <p:ph type="pic" idx="16" hasCustomPrompt="1"/>
          </p:nvPr>
        </p:nvSpPr>
        <p:spPr>
          <a:xfrm>
            <a:off x="5482869" y="2211711"/>
            <a:ext cx="1476000" cy="129614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20" name="Picture Placeholder 2"/>
          <p:cNvSpPr>
            <a:spLocks noGrp="1"/>
          </p:cNvSpPr>
          <p:nvPr>
            <p:ph type="pic" idx="17" hasCustomPrompt="1"/>
          </p:nvPr>
        </p:nvSpPr>
        <p:spPr>
          <a:xfrm>
            <a:off x="7121133" y="2211711"/>
            <a:ext cx="1476000" cy="129614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="" xmlns:p14="http://schemas.microsoft.com/office/powerpoint/2010/main" val="38449666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81632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757696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pic>
        <p:nvPicPr>
          <p:cNvPr id="5" name="그림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0075" y="1707654"/>
            <a:ext cx="5428593" cy="2974531"/>
          </a:xfrm>
          <a:prstGeom prst="rect">
            <a:avLst/>
          </a:prstGeom>
        </p:spPr>
      </p:pic>
      <p:sp>
        <p:nvSpPr>
          <p:cNvPr id="7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4279406" y="1864434"/>
            <a:ext cx="3624668" cy="234317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8" name="Rectangle 7"/>
          <p:cNvSpPr/>
          <p:nvPr userDrawn="1"/>
        </p:nvSpPr>
        <p:spPr>
          <a:xfrm>
            <a:off x="3028028" y="0"/>
            <a:ext cx="3096344" cy="45719"/>
          </a:xfrm>
          <a:prstGeom prst="rect">
            <a:avLst/>
          </a:prstGeom>
          <a:solidFill>
            <a:srgbClr val="EB494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 userDrawn="1"/>
        </p:nvSpPr>
        <p:spPr>
          <a:xfrm>
            <a:off x="0" y="5064981"/>
            <a:ext cx="9144000" cy="83156"/>
          </a:xfrm>
          <a:prstGeom prst="rect">
            <a:avLst/>
          </a:prstGeom>
          <a:solidFill>
            <a:srgbClr val="EB494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93411466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81632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757696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pic>
        <p:nvPicPr>
          <p:cNvPr id="5" name="Picture 4" descr="D:\Fullppt\005-PNG이미지\모니터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300" y="1361810"/>
            <a:ext cx="2520280" cy="251290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D:\Fullppt\005-PNG이미지\모니터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5119" y="1361810"/>
            <a:ext cx="2520280" cy="251290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 descr="D:\Fullppt\005-PNG이미지\모니터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7938" y="1361810"/>
            <a:ext cx="2520280" cy="251290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682426" y="1468471"/>
            <a:ext cx="2305398" cy="156002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4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3404671" y="1468471"/>
            <a:ext cx="2305398" cy="156002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5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6126916" y="1468471"/>
            <a:ext cx="2305398" cy="156002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6" name="Rectangle 15"/>
          <p:cNvSpPr/>
          <p:nvPr userDrawn="1"/>
        </p:nvSpPr>
        <p:spPr>
          <a:xfrm>
            <a:off x="3028028" y="0"/>
            <a:ext cx="3096344" cy="4571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Rectangle 16"/>
          <p:cNvSpPr/>
          <p:nvPr userDrawn="1"/>
        </p:nvSpPr>
        <p:spPr>
          <a:xfrm>
            <a:off x="0" y="5064981"/>
            <a:ext cx="9144000" cy="8315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66980493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0" y="0"/>
            <a:ext cx="9144000" cy="30758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="" xmlns:p14="http://schemas.microsoft.com/office/powerpoint/2010/main" val="14535350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grpSp>
        <p:nvGrpSpPr>
          <p:cNvPr id="5" name="Group 4"/>
          <p:cNvGrpSpPr/>
          <p:nvPr userDrawn="1"/>
        </p:nvGrpSpPr>
        <p:grpSpPr>
          <a:xfrm>
            <a:off x="354008" y="1131589"/>
            <a:ext cx="2849840" cy="3649171"/>
            <a:chOff x="354008" y="1131589"/>
            <a:chExt cx="2849840" cy="3649171"/>
          </a:xfrm>
        </p:grpSpPr>
        <p:sp>
          <p:nvSpPr>
            <p:cNvPr id="6" name="Rounded Rectangle 5"/>
            <p:cNvSpPr/>
            <p:nvPr/>
          </p:nvSpPr>
          <p:spPr>
            <a:xfrm>
              <a:off x="354008" y="1131589"/>
              <a:ext cx="2849840" cy="3649171"/>
            </a:xfrm>
            <a:prstGeom prst="roundRect">
              <a:avLst>
                <a:gd name="adj" fmla="val 3968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9" name="Rounded Rectangle 8"/>
            <p:cNvSpPr/>
            <p:nvPr/>
          </p:nvSpPr>
          <p:spPr>
            <a:xfrm>
              <a:off x="531932" y="1347500"/>
              <a:ext cx="108520" cy="3240473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4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12" name="Half Frame 11"/>
            <p:cNvSpPr/>
            <p:nvPr/>
          </p:nvSpPr>
          <p:spPr>
            <a:xfrm rot="5400000">
              <a:off x="2592642" y="1238201"/>
              <a:ext cx="502331" cy="502331"/>
            </a:xfrm>
            <a:prstGeom prst="halfFrame">
              <a:avLst>
                <a:gd name="adj1" fmla="val 23728"/>
                <a:gd name="adj2" fmla="val 24642"/>
              </a:avLst>
            </a:prstGeom>
            <a:solidFill>
              <a:schemeClr val="bg1">
                <a:alpha val="23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="" xmlns:p14="http://schemas.microsoft.com/office/powerpoint/2010/main" val="73818220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ver Slide layout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51520" y="339502"/>
            <a:ext cx="4176464" cy="1080121"/>
          </a:xfrm>
          <a:prstGeom prst="rect">
            <a:avLst/>
          </a:prstGeom>
        </p:spPr>
        <p:txBody>
          <a:bodyPr anchor="ctr"/>
          <a:lstStyle>
            <a:lvl1pPr marL="0" indent="0" algn="l">
              <a:lnSpc>
                <a:spcPct val="100000"/>
              </a:lnSpc>
              <a:buNone/>
              <a:defRPr sz="3600"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>
                <a:ea typeface="맑은 고딕" pitchFamily="50" charset="-127"/>
              </a:rPr>
              <a:t>FREE PPT TEMPLATES</a:t>
            </a:r>
            <a:endParaRPr lang="en-US" altLang="ko-KR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251372" y="1491630"/>
            <a:ext cx="4176464" cy="432048"/>
          </a:xfrm>
          <a:prstGeom prst="rect">
            <a:avLst/>
          </a:prstGeom>
        </p:spPr>
        <p:txBody>
          <a:bodyPr anchor="ctr"/>
          <a:lstStyle>
            <a:lvl1pPr marL="0" indent="0" algn="l">
              <a:lnSpc>
                <a:spcPct val="100000"/>
              </a:lnSpc>
              <a:buNone/>
              <a:defRPr sz="1400"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INSTERT THE TITLE</a:t>
            </a:r>
          </a:p>
          <a:p>
            <a:pPr lvl="0"/>
            <a:r>
              <a:rPr lang="en-US" altLang="ko-KR" dirty="0"/>
              <a:t>OF YOUR PRESENTATION HERE</a:t>
            </a:r>
            <a:endParaRPr lang="ko-KR" altLang="en-US" dirty="0"/>
          </a:p>
        </p:txBody>
      </p:sp>
    </p:spTree>
    <p:extLst>
      <p:ext uri="{BB962C8B-B14F-4D97-AF65-F5344CB8AC3E}">
        <p14:creationId xmlns="" xmlns:p14="http://schemas.microsoft.com/office/powerpoint/2010/main" val="409361177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002EED1-DC11-064C-BAB8-D39290102A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lIns="68580" tIns="34290" rIns="68580" bIns="34290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006A0280-C62B-594C-857D-3643194EF4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369218"/>
            <a:ext cx="7886700" cy="3263504"/>
          </a:xfrm>
          <a:prstGeom prst="rect">
            <a:avLst/>
          </a:prstGeom>
        </p:spPr>
        <p:txBody>
          <a:bodyPr lIns="68580" tIns="34290" rIns="68580" bIns="3429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9779D7FC-A452-024A-8A01-8D19844D68C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lIns="68580" tIns="34290" rIns="68580" bIns="34290"/>
          <a:lstStyle/>
          <a:p>
            <a:fld id="{2D363F6C-7770-BE4D-B45D-E9E60ADF3203}" type="datetimeFigureOut">
              <a:rPr lang="ru-RU" smtClean="0"/>
              <a:pPr/>
              <a:t>13.10.2021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0E157EF5-4CB7-2D4A-801F-DA6A2CF7D9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lIns="68580" tIns="34290" rIns="68580" bIns="34290"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5AFC25FE-A971-1646-9EF1-14449CB496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lIns="68580" tIns="34290" rIns="68580" bIns="34290"/>
          <a:lstStyle/>
          <a:p>
            <a:fld id="{DDB20F65-9D40-824C-8B25-D9397E0C940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1860219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-148" y="533436"/>
            <a:ext cx="9144000" cy="1368152"/>
          </a:xfrm>
          <a:prstGeom prst="rect">
            <a:avLst/>
          </a:prstGeom>
          <a:solidFill>
            <a:schemeClr val="bg1"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771550"/>
            <a:ext cx="9144000" cy="57606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Thank you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-148" y="1347614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5" name="Rectangle 4"/>
          <p:cNvSpPr/>
          <p:nvPr userDrawn="1"/>
        </p:nvSpPr>
        <p:spPr>
          <a:xfrm>
            <a:off x="3779912" y="0"/>
            <a:ext cx="1512168" cy="19548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92247715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ight Triangle 3"/>
          <p:cNvSpPr/>
          <p:nvPr userDrawn="1"/>
        </p:nvSpPr>
        <p:spPr>
          <a:xfrm flipV="1">
            <a:off x="0" y="-1"/>
            <a:ext cx="4932040" cy="3785835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4356992" y="2269864"/>
            <a:ext cx="4787008" cy="473576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SECTION BREAK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4356992" y="2743440"/>
            <a:ext cx="4787008" cy="288032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166454" flipH="1">
            <a:off x="759096" y="1677208"/>
            <a:ext cx="3173758" cy="2033012"/>
          </a:xfrm>
          <a:prstGeom prst="rect">
            <a:avLst/>
          </a:prstGeom>
        </p:spPr>
      </p:pic>
      <p:sp>
        <p:nvSpPr>
          <p:cNvPr id="7" name="Right Triangle 6"/>
          <p:cNvSpPr/>
          <p:nvPr userDrawn="1"/>
        </p:nvSpPr>
        <p:spPr>
          <a:xfrm rot="10800000" flipV="1">
            <a:off x="6910736" y="3427539"/>
            <a:ext cx="2233264" cy="1715961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738235425"/>
      </p:ext>
    </p:extLst>
  </p:cSld>
  <p:clrMapOvr>
    <a:masterClrMapping/>
  </p:clrMapOvr>
  <p:extLst mod="1">
    <p:ext uri="{DCECCB84-F9BA-43D5-87BE-67443E8EF086}">
      <p15:sldGuideLst xmlns=""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Basic Layout">
    <p:bg>
      <p:bgPr>
        <a:blipFill dpi="0" rotWithShape="1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99542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grpSp>
        <p:nvGrpSpPr>
          <p:cNvPr id="23" name="Group 2">
            <a:extLst>
              <a:ext uri="{FF2B5EF4-FFF2-40B4-BE49-F238E27FC236}">
                <a16:creationId xmlns="" xmlns:a16="http://schemas.microsoft.com/office/drawing/2014/main" id="{75A1F0C8-ADE8-49C0-9621-BADA30C5AA62}"/>
              </a:ext>
            </a:extLst>
          </p:cNvPr>
          <p:cNvGrpSpPr/>
          <p:nvPr userDrawn="1"/>
        </p:nvGrpSpPr>
        <p:grpSpPr>
          <a:xfrm>
            <a:off x="2366" y="5048249"/>
            <a:ext cx="9141634" cy="105933"/>
            <a:chOff x="2267744" y="4865360"/>
            <a:chExt cx="8064896" cy="154663"/>
          </a:xfrm>
        </p:grpSpPr>
        <p:sp>
          <p:nvSpPr>
            <p:cNvPr id="24" name="Rectangle 1">
              <a:extLst>
                <a:ext uri="{FF2B5EF4-FFF2-40B4-BE49-F238E27FC236}">
                  <a16:creationId xmlns="" xmlns:a16="http://schemas.microsoft.com/office/drawing/2014/main" id="{F8E22D68-A56D-46FD-BC42-93B4EAE80021}"/>
                </a:ext>
              </a:extLst>
            </p:cNvPr>
            <p:cNvSpPr/>
            <p:nvPr userDrawn="1"/>
          </p:nvSpPr>
          <p:spPr>
            <a:xfrm>
              <a:off x="2267744" y="4872209"/>
              <a:ext cx="504056" cy="14781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5" name="Rectangle 6">
              <a:extLst>
                <a:ext uri="{FF2B5EF4-FFF2-40B4-BE49-F238E27FC236}">
                  <a16:creationId xmlns="" xmlns:a16="http://schemas.microsoft.com/office/drawing/2014/main" id="{8D24A598-D874-4C08-BEA7-301F153CADDB}"/>
                </a:ext>
              </a:extLst>
            </p:cNvPr>
            <p:cNvSpPr/>
            <p:nvPr userDrawn="1"/>
          </p:nvSpPr>
          <p:spPr>
            <a:xfrm>
              <a:off x="2771800" y="4872088"/>
              <a:ext cx="504056" cy="14781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6" name="Rectangle 7">
              <a:extLst>
                <a:ext uri="{FF2B5EF4-FFF2-40B4-BE49-F238E27FC236}">
                  <a16:creationId xmlns="" xmlns:a16="http://schemas.microsoft.com/office/drawing/2014/main" id="{53A13DC6-0EDF-4A8E-8E4D-81768F1DF80B}"/>
                </a:ext>
              </a:extLst>
            </p:cNvPr>
            <p:cNvSpPr/>
            <p:nvPr userDrawn="1"/>
          </p:nvSpPr>
          <p:spPr>
            <a:xfrm>
              <a:off x="3275856" y="4870431"/>
              <a:ext cx="504056" cy="14781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7" name="Rectangle 8">
              <a:extLst>
                <a:ext uri="{FF2B5EF4-FFF2-40B4-BE49-F238E27FC236}">
                  <a16:creationId xmlns="" xmlns:a16="http://schemas.microsoft.com/office/drawing/2014/main" id="{F2E441BD-7BE9-4A75-9DB5-735EC46026C2}"/>
                </a:ext>
              </a:extLst>
            </p:cNvPr>
            <p:cNvSpPr/>
            <p:nvPr userDrawn="1"/>
          </p:nvSpPr>
          <p:spPr>
            <a:xfrm>
              <a:off x="3779912" y="4870310"/>
              <a:ext cx="504056" cy="147814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8" name="Rectangle 11">
              <a:extLst>
                <a:ext uri="{FF2B5EF4-FFF2-40B4-BE49-F238E27FC236}">
                  <a16:creationId xmlns="" xmlns:a16="http://schemas.microsoft.com/office/drawing/2014/main" id="{C0BF37B3-A371-4645-A8AB-6294FA0012B1}"/>
                </a:ext>
              </a:extLst>
            </p:cNvPr>
            <p:cNvSpPr/>
            <p:nvPr userDrawn="1"/>
          </p:nvSpPr>
          <p:spPr>
            <a:xfrm>
              <a:off x="4283968" y="4868845"/>
              <a:ext cx="504056" cy="14781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9" name="Rectangle 12">
              <a:extLst>
                <a:ext uri="{FF2B5EF4-FFF2-40B4-BE49-F238E27FC236}">
                  <a16:creationId xmlns="" xmlns:a16="http://schemas.microsoft.com/office/drawing/2014/main" id="{D1F581C4-49C2-4733-8878-B70E3BB3F716}"/>
                </a:ext>
              </a:extLst>
            </p:cNvPr>
            <p:cNvSpPr/>
            <p:nvPr userDrawn="1"/>
          </p:nvSpPr>
          <p:spPr>
            <a:xfrm>
              <a:off x="4788024" y="4868724"/>
              <a:ext cx="504056" cy="14781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0" name="Rectangle 13">
              <a:extLst>
                <a:ext uri="{FF2B5EF4-FFF2-40B4-BE49-F238E27FC236}">
                  <a16:creationId xmlns="" xmlns:a16="http://schemas.microsoft.com/office/drawing/2014/main" id="{0562264D-B2F2-4788-B47F-5919F0A03323}"/>
                </a:ext>
              </a:extLst>
            </p:cNvPr>
            <p:cNvSpPr/>
            <p:nvPr userDrawn="1"/>
          </p:nvSpPr>
          <p:spPr>
            <a:xfrm>
              <a:off x="5292080" y="4867067"/>
              <a:ext cx="504056" cy="14781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1" name="Rectangle 14">
              <a:extLst>
                <a:ext uri="{FF2B5EF4-FFF2-40B4-BE49-F238E27FC236}">
                  <a16:creationId xmlns="" xmlns:a16="http://schemas.microsoft.com/office/drawing/2014/main" id="{1D2413AA-E9C9-4063-A40F-31C3653DDF8F}"/>
                </a:ext>
              </a:extLst>
            </p:cNvPr>
            <p:cNvSpPr/>
            <p:nvPr userDrawn="1"/>
          </p:nvSpPr>
          <p:spPr>
            <a:xfrm>
              <a:off x="5796136" y="4866946"/>
              <a:ext cx="504056" cy="147814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2" name="Rectangle 15">
              <a:extLst>
                <a:ext uri="{FF2B5EF4-FFF2-40B4-BE49-F238E27FC236}">
                  <a16:creationId xmlns="" xmlns:a16="http://schemas.microsoft.com/office/drawing/2014/main" id="{98EE8A88-944E-4EAF-802A-76F8CA0050AD}"/>
                </a:ext>
              </a:extLst>
            </p:cNvPr>
            <p:cNvSpPr/>
            <p:nvPr userDrawn="1"/>
          </p:nvSpPr>
          <p:spPr>
            <a:xfrm>
              <a:off x="6300192" y="4868845"/>
              <a:ext cx="504056" cy="14781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3" name="Rectangle 16">
              <a:extLst>
                <a:ext uri="{FF2B5EF4-FFF2-40B4-BE49-F238E27FC236}">
                  <a16:creationId xmlns="" xmlns:a16="http://schemas.microsoft.com/office/drawing/2014/main" id="{0A2BE1D3-6B9D-4BA7-AAC7-928A6AA44D80}"/>
                </a:ext>
              </a:extLst>
            </p:cNvPr>
            <p:cNvSpPr/>
            <p:nvPr userDrawn="1"/>
          </p:nvSpPr>
          <p:spPr>
            <a:xfrm>
              <a:off x="6804248" y="4868724"/>
              <a:ext cx="504056" cy="14781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4" name="Rectangle 17">
              <a:extLst>
                <a:ext uri="{FF2B5EF4-FFF2-40B4-BE49-F238E27FC236}">
                  <a16:creationId xmlns="" xmlns:a16="http://schemas.microsoft.com/office/drawing/2014/main" id="{576E8FCF-68A2-4B49-93A1-8F3AE723DA83}"/>
                </a:ext>
              </a:extLst>
            </p:cNvPr>
            <p:cNvSpPr/>
            <p:nvPr userDrawn="1"/>
          </p:nvSpPr>
          <p:spPr>
            <a:xfrm>
              <a:off x="7308304" y="4867067"/>
              <a:ext cx="504056" cy="14781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5" name="Rectangle 18">
              <a:extLst>
                <a:ext uri="{FF2B5EF4-FFF2-40B4-BE49-F238E27FC236}">
                  <a16:creationId xmlns="" xmlns:a16="http://schemas.microsoft.com/office/drawing/2014/main" id="{E38FF078-492E-46D5-B6EE-4FF39A801B41}"/>
                </a:ext>
              </a:extLst>
            </p:cNvPr>
            <p:cNvSpPr/>
            <p:nvPr userDrawn="1"/>
          </p:nvSpPr>
          <p:spPr>
            <a:xfrm>
              <a:off x="7812360" y="4866946"/>
              <a:ext cx="504056" cy="147814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6" name="Rectangle 19">
              <a:extLst>
                <a:ext uri="{FF2B5EF4-FFF2-40B4-BE49-F238E27FC236}">
                  <a16:creationId xmlns="" xmlns:a16="http://schemas.microsoft.com/office/drawing/2014/main" id="{CE554615-93B8-4E75-BBD0-67603689B6A1}"/>
                </a:ext>
              </a:extLst>
            </p:cNvPr>
            <p:cNvSpPr/>
            <p:nvPr userDrawn="1"/>
          </p:nvSpPr>
          <p:spPr>
            <a:xfrm>
              <a:off x="8316416" y="4865481"/>
              <a:ext cx="504056" cy="14781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7" name="Rectangle 20">
              <a:extLst>
                <a:ext uri="{FF2B5EF4-FFF2-40B4-BE49-F238E27FC236}">
                  <a16:creationId xmlns="" xmlns:a16="http://schemas.microsoft.com/office/drawing/2014/main" id="{AC36994E-976C-4B08-8784-AAC20FDF60E3}"/>
                </a:ext>
              </a:extLst>
            </p:cNvPr>
            <p:cNvSpPr/>
            <p:nvPr userDrawn="1"/>
          </p:nvSpPr>
          <p:spPr>
            <a:xfrm>
              <a:off x="8820472" y="4865360"/>
              <a:ext cx="504056" cy="14781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8" name="Rectangle 21">
              <a:extLst>
                <a:ext uri="{FF2B5EF4-FFF2-40B4-BE49-F238E27FC236}">
                  <a16:creationId xmlns="" xmlns:a16="http://schemas.microsoft.com/office/drawing/2014/main" id="{7EEBE4CE-D8B6-495B-ACCE-C188E8DF4878}"/>
                </a:ext>
              </a:extLst>
            </p:cNvPr>
            <p:cNvSpPr/>
            <p:nvPr userDrawn="1"/>
          </p:nvSpPr>
          <p:spPr>
            <a:xfrm>
              <a:off x="9324528" y="4871445"/>
              <a:ext cx="504056" cy="14781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9" name="Rectangle 22">
              <a:extLst>
                <a:ext uri="{FF2B5EF4-FFF2-40B4-BE49-F238E27FC236}">
                  <a16:creationId xmlns="" xmlns:a16="http://schemas.microsoft.com/office/drawing/2014/main" id="{FD50BD70-C637-458B-8952-261DED7CC717}"/>
                </a:ext>
              </a:extLst>
            </p:cNvPr>
            <p:cNvSpPr/>
            <p:nvPr userDrawn="1"/>
          </p:nvSpPr>
          <p:spPr>
            <a:xfrm>
              <a:off x="9828584" y="4871324"/>
              <a:ext cx="504056" cy="147814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="" xmlns:p14="http://schemas.microsoft.com/office/powerpoint/2010/main" val="14394108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002EED1-DC11-064C-BAB8-D39290102A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lIns="68580" tIns="34290" rIns="68580" bIns="34290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006A0280-C62B-594C-857D-3643194EF4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369218"/>
            <a:ext cx="7886700" cy="3263504"/>
          </a:xfrm>
          <a:prstGeom prst="rect">
            <a:avLst/>
          </a:prstGeom>
        </p:spPr>
        <p:txBody>
          <a:bodyPr lIns="68580" tIns="34290" rIns="68580" bIns="3429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9779D7FC-A452-024A-8A01-8D19844D68C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lIns="68580" tIns="34290" rIns="68580" bIns="34290"/>
          <a:lstStyle/>
          <a:p>
            <a:fld id="{2D363F6C-7770-BE4D-B45D-E9E60ADF3203}" type="datetimeFigureOut">
              <a:rPr lang="ru-RU" smtClean="0"/>
              <a:pPr/>
              <a:t>13.10.2021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0E157EF5-4CB7-2D4A-801F-DA6A2CF7D9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lIns="68580" tIns="34290" rIns="68580" bIns="34290"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5AFC25FE-A971-1646-9EF1-14449CB496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lIns="68580" tIns="34290" rIns="68580" bIns="34290"/>
          <a:lstStyle/>
          <a:p>
            <a:fld id="{DDB20F65-9D40-824C-8B25-D9397E0C940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1860219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Layout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8757120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Layout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99542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2" name="Rectangle 1"/>
          <p:cNvSpPr/>
          <p:nvPr userDrawn="1"/>
        </p:nvSpPr>
        <p:spPr>
          <a:xfrm>
            <a:off x="3028028" y="0"/>
            <a:ext cx="3096344" cy="4571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5064981"/>
            <a:ext cx="9144000" cy="8315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12904482"/>
      </p:ext>
    </p:extLst>
  </p:cSld>
  <p:clrMapOvr>
    <a:masterClrMapping/>
  </p:clrMapOvr>
  <p:extLst mod="1">
    <p:ext uri="{DCECCB84-F9BA-43D5-87BE-67443E8EF086}">
      <p15:sldGuideLst xmlns=""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asic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99542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2" name="Rectangle 1"/>
          <p:cNvSpPr/>
          <p:nvPr userDrawn="1"/>
        </p:nvSpPr>
        <p:spPr>
          <a:xfrm>
            <a:off x="3028028" y="0"/>
            <a:ext cx="3096344" cy="4571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5064981"/>
            <a:ext cx="9144000" cy="8315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059913630"/>
      </p:ext>
    </p:extLst>
  </p:cSld>
  <p:clrMapOvr>
    <a:masterClrMapping/>
  </p:clrMapOvr>
  <p:extLst mod="1">
    <p:ext uri="{DCECCB84-F9BA-43D5-87BE-67443E8EF086}">
      <p15:sldGuideLst xmlns=""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asic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051720" y="123478"/>
            <a:ext cx="7092280" cy="57606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2051720" y="699542"/>
            <a:ext cx="7092280" cy="288032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5" name="Rectangle 4"/>
          <p:cNvSpPr/>
          <p:nvPr userDrawn="1"/>
        </p:nvSpPr>
        <p:spPr>
          <a:xfrm>
            <a:off x="0" y="0"/>
            <a:ext cx="1907704" cy="514813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704543171"/>
      </p:ext>
    </p:extLst>
  </p:cSld>
  <p:clrMapOvr>
    <a:masterClrMapping/>
  </p:clrMapOvr>
  <p:extLst mod="1">
    <p:ext uri="{DCECCB84-F9BA-43D5-87BE-67443E8EF086}">
      <p15:sldGuideLst xmlns=""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81632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757696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2" name="Rectangle 1"/>
          <p:cNvSpPr/>
          <p:nvPr userDrawn="1"/>
        </p:nvSpPr>
        <p:spPr>
          <a:xfrm>
            <a:off x="0" y="1707654"/>
            <a:ext cx="9144000" cy="1800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" name="Isosceles Triangle 2"/>
          <p:cNvSpPr/>
          <p:nvPr userDrawn="1"/>
        </p:nvSpPr>
        <p:spPr>
          <a:xfrm rot="10800000">
            <a:off x="1187544" y="3508131"/>
            <a:ext cx="288032" cy="248303"/>
          </a:xfrm>
          <a:prstGeom prst="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2" name="Isosceles Triangle 11"/>
          <p:cNvSpPr/>
          <p:nvPr userDrawn="1"/>
        </p:nvSpPr>
        <p:spPr>
          <a:xfrm rot="10800000">
            <a:off x="3347784" y="3508131"/>
            <a:ext cx="288032" cy="248303"/>
          </a:xfrm>
          <a:prstGeom prst="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3" name="Isosceles Triangle 12"/>
          <p:cNvSpPr/>
          <p:nvPr userDrawn="1"/>
        </p:nvSpPr>
        <p:spPr>
          <a:xfrm rot="10800000">
            <a:off x="5508024" y="3508131"/>
            <a:ext cx="288032" cy="248303"/>
          </a:xfrm>
          <a:prstGeom prst="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4" name="Isosceles Triangle 13"/>
          <p:cNvSpPr/>
          <p:nvPr userDrawn="1"/>
        </p:nvSpPr>
        <p:spPr>
          <a:xfrm rot="10800000">
            <a:off x="7668261" y="3508131"/>
            <a:ext cx="288032" cy="248303"/>
          </a:xfrm>
          <a:prstGeom prst="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5" name="Rectangle 14"/>
          <p:cNvSpPr/>
          <p:nvPr userDrawn="1"/>
        </p:nvSpPr>
        <p:spPr>
          <a:xfrm>
            <a:off x="3028028" y="0"/>
            <a:ext cx="3096344" cy="4571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/>
          <p:cNvSpPr/>
          <p:nvPr userDrawn="1"/>
        </p:nvSpPr>
        <p:spPr>
          <a:xfrm>
            <a:off x="0" y="5064981"/>
            <a:ext cx="9144000" cy="8315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611560" y="1887754"/>
            <a:ext cx="1440000" cy="1440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8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2771799" y="1887754"/>
            <a:ext cx="1440000" cy="1440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9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4932038" y="1887754"/>
            <a:ext cx="1440000" cy="1440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20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7092277" y="1887754"/>
            <a:ext cx="1440000" cy="1440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="" xmlns:p14="http://schemas.microsoft.com/office/powerpoint/2010/main" val="16159670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3923928" y="1707654"/>
            <a:ext cx="4283968" cy="295232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</p:txBody>
      </p:sp>
      <p:sp>
        <p:nvSpPr>
          <p:cNvPr id="7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827584" y="1059582"/>
            <a:ext cx="3420000" cy="2772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="" xmlns:p14="http://schemas.microsoft.com/office/powerpoint/2010/main" val="14812832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6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5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6" Type="http://schemas.openxmlformats.org/officeDocument/2006/relationships/slideLayout" Target="../slideLayouts/slideLayout19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7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21.xml"/><Relationship Id="rId1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17366830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75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17375555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2" r:id="rId2"/>
    <p:sldLayoutId id="2147483660" r:id="rId3"/>
    <p:sldLayoutId id="2147483661" r:id="rId4"/>
    <p:sldLayoutId id="2147483655" r:id="rId5"/>
    <p:sldLayoutId id="2147483662" r:id="rId6"/>
    <p:sldLayoutId id="2147483663" r:id="rId7"/>
    <p:sldLayoutId id="2147483664" r:id="rId8"/>
    <p:sldLayoutId id="2147483665" r:id="rId9"/>
    <p:sldLayoutId id="2147483666" r:id="rId10"/>
    <p:sldLayoutId id="2147483668" r:id="rId11"/>
    <p:sldLayoutId id="2147483669" r:id="rId12"/>
    <p:sldLayoutId id="2147483670" r:id="rId13"/>
    <p:sldLayoutId id="2147483656" r:id="rId14"/>
    <p:sldLayoutId id="2147483673" r:id="rId15"/>
    <p:sldLayoutId id="2147483674" r:id="rId16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27547107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71" r:id="rId2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1.xml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microsoft.com/office/2007/relationships/hdphoto" Target="../media/hdphoto1.wdp"/><Relationship Id="rId7" Type="http://schemas.openxmlformats.org/officeDocument/2006/relationships/image" Target="../media/image13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12.png"/><Relationship Id="rId11" Type="http://schemas.microsoft.com/office/2007/relationships/hdphoto" Target="../media/hdphoto4.wdp"/><Relationship Id="rId5" Type="http://schemas.microsoft.com/office/2007/relationships/hdphoto" Target="../media/hdphoto2.wdp"/><Relationship Id="rId10" Type="http://schemas.openxmlformats.org/officeDocument/2006/relationships/image" Target="../media/image15.png"/><Relationship Id="rId4" Type="http://schemas.openxmlformats.org/officeDocument/2006/relationships/image" Target="../media/image11.png"/><Relationship Id="rId9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1611" y="141480"/>
            <a:ext cx="6868384" cy="857250"/>
          </a:xfrm>
        </p:spPr>
        <p:txBody>
          <a:bodyPr>
            <a:normAutofit/>
          </a:bodyPr>
          <a:lstStyle/>
          <a:p>
            <a:pPr algn="ctr"/>
            <a:r>
              <a:rPr lang="ru-RU" sz="2100" b="1" dirty="0">
                <a:latin typeface="Arial" pitchFamily="34" charset="0"/>
                <a:cs typeface="Arial" pitchFamily="34" charset="0"/>
              </a:rPr>
              <a:t>КАЗАХСКИЙ НАЦИОНАЛЬНЫЙ УНИВЕРСИТЕТ ИМ. АЛЬ-ФАРАБИ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846775" y="897565"/>
            <a:ext cx="5670631" cy="62324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ru-RU" b="1" dirty="0">
                <a:latin typeface="Arial" panose="020B0604020202020204" pitchFamily="34" charset="0"/>
              </a:rPr>
              <a:t>Высшая школа экономики и бизнеса</a:t>
            </a:r>
            <a:r>
              <a:rPr lang="ru-RU" dirty="0">
                <a:latin typeface="Arial" panose="020B0604020202020204" pitchFamily="34" charset="0"/>
              </a:rPr>
              <a:t> </a:t>
            </a:r>
            <a:endParaRPr lang="ru-RU" dirty="0" smtClean="0">
              <a:latin typeface="Arial" panose="020B0604020202020204" pitchFamily="34" charset="0"/>
            </a:endParaRPr>
          </a:p>
          <a:p>
            <a:pPr algn="ctr"/>
            <a:r>
              <a:rPr lang="ru-RU" b="1" dirty="0" smtClean="0">
                <a:latin typeface="Arial" panose="020B0604020202020204" pitchFamily="34" charset="0"/>
              </a:rPr>
              <a:t>Кафедра «Финансы и учет»</a:t>
            </a:r>
            <a:endParaRPr lang="ru-RU" b="1" dirty="0">
              <a:latin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51521" y="3003799"/>
            <a:ext cx="8441552" cy="62324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kk-KZ" b="1" dirty="0" smtClean="0">
                <a:latin typeface="Arial" charset="0"/>
                <a:cs typeface="Arial" charset="0"/>
              </a:rPr>
              <a:t>Модуль </a:t>
            </a:r>
            <a:r>
              <a:rPr lang="en-US" b="1" dirty="0" smtClean="0">
                <a:latin typeface="Arial" charset="0"/>
                <a:cs typeface="Arial" charset="0"/>
              </a:rPr>
              <a:t>III</a:t>
            </a:r>
            <a:r>
              <a:rPr lang="ru-RU" b="1" dirty="0" smtClean="0">
                <a:latin typeface="Arial" charset="0"/>
                <a:cs typeface="Arial" charset="0"/>
              </a:rPr>
              <a:t> Цифровые платежи, </a:t>
            </a:r>
            <a:r>
              <a:rPr lang="ru-RU" b="1" dirty="0" err="1" smtClean="0">
                <a:latin typeface="Arial" charset="0"/>
                <a:cs typeface="Arial" charset="0"/>
              </a:rPr>
              <a:t>криптовалюты</a:t>
            </a:r>
            <a:r>
              <a:rPr lang="ru-RU" b="1" dirty="0" smtClean="0">
                <a:latin typeface="Arial" charset="0"/>
                <a:cs typeface="Arial" charset="0"/>
              </a:rPr>
              <a:t> и </a:t>
            </a:r>
            <a:r>
              <a:rPr lang="ru-RU" b="1" dirty="0" err="1" smtClean="0">
                <a:latin typeface="Arial" charset="0"/>
                <a:cs typeface="Arial" charset="0"/>
              </a:rPr>
              <a:t>кибербезопасность</a:t>
            </a:r>
            <a:endParaRPr lang="ru-RU" b="1" dirty="0" smtClean="0">
              <a:latin typeface="Arial" charset="0"/>
              <a:cs typeface="Arial" charset="0"/>
            </a:endParaRPr>
          </a:p>
          <a:p>
            <a:pPr algn="ctr"/>
            <a:r>
              <a:rPr lang="ru-RU" b="1" dirty="0" smtClean="0">
                <a:latin typeface="Arial" pitchFamily="34" charset="0"/>
                <a:cs typeface="Arial" pitchFamily="34" charset="0"/>
              </a:rPr>
              <a:t>Тема 12: «</a:t>
            </a:r>
            <a:r>
              <a:rPr lang="ru-RU" b="1" dirty="0" err="1" smtClean="0">
                <a:solidFill>
                  <a:prstClr val="black"/>
                </a:solidFill>
                <a:cs typeface="Arial" panose="020B0604020202020204" pitchFamily="34" charset="0"/>
              </a:rPr>
              <a:t>Цифровизация</a:t>
            </a:r>
            <a:r>
              <a:rPr lang="ru-RU" b="1" dirty="0" smtClean="0">
                <a:solidFill>
                  <a:prstClr val="black"/>
                </a:solidFill>
                <a:cs typeface="Arial" panose="020B0604020202020204" pitchFamily="34" charset="0"/>
              </a:rPr>
              <a:t> платежей и переводов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»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16802" y="4245936"/>
            <a:ext cx="7378051" cy="530915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ru-RU" sz="1500" b="1" dirty="0" smtClean="0">
                <a:latin typeface="Arial" panose="020B0604020202020204" pitchFamily="34" charset="0"/>
              </a:rPr>
              <a:t>Дисциплина: Цифровые финансы</a:t>
            </a:r>
          </a:p>
          <a:p>
            <a:r>
              <a:rPr lang="ru-RU" sz="1500" b="1" dirty="0" smtClean="0">
                <a:latin typeface="Arial" panose="020B0604020202020204" pitchFamily="34" charset="0"/>
              </a:rPr>
              <a:t>Преподаватель: </a:t>
            </a:r>
            <a:r>
              <a:rPr lang="ru-RU" sz="1500" b="1" dirty="0" err="1" smtClean="0">
                <a:latin typeface="Arial" panose="020B0604020202020204" pitchFamily="34" charset="0"/>
              </a:rPr>
              <a:t>к.э.н</a:t>
            </a:r>
            <a:r>
              <a:rPr lang="ru-RU" sz="1500" b="1" dirty="0" smtClean="0">
                <a:latin typeface="Arial" panose="020B0604020202020204" pitchFamily="34" charset="0"/>
              </a:rPr>
              <a:t>., и.о </a:t>
            </a:r>
            <a:r>
              <a:rPr lang="kk-KZ" sz="1500" b="1" dirty="0" smtClean="0">
                <a:latin typeface="Arial" panose="020B0604020202020204" pitchFamily="34" charset="0"/>
              </a:rPr>
              <a:t>д</a:t>
            </a:r>
            <a:r>
              <a:rPr lang="ru-RU" sz="1500" b="1" dirty="0" err="1" smtClean="0">
                <a:latin typeface="Arial" panose="020B0604020202020204" pitchFamily="34" charset="0"/>
              </a:rPr>
              <a:t>оцента</a:t>
            </a:r>
            <a:r>
              <a:rPr lang="ru-RU" sz="1500" b="1" dirty="0" smtClean="0">
                <a:latin typeface="Arial" panose="020B0604020202020204" pitchFamily="34" charset="0"/>
              </a:rPr>
              <a:t> </a:t>
            </a:r>
            <a:r>
              <a:rPr lang="ru-RU" sz="1500" b="1" dirty="0" err="1" smtClean="0">
                <a:latin typeface="Arial" panose="020B0604020202020204" pitchFamily="34" charset="0"/>
              </a:rPr>
              <a:t>Касенова</a:t>
            </a:r>
            <a:r>
              <a:rPr lang="ru-RU" sz="1500" b="1" dirty="0" smtClean="0">
                <a:latin typeface="Arial" panose="020B0604020202020204" pitchFamily="34" charset="0"/>
              </a:rPr>
              <a:t> Г.Е</a:t>
            </a:r>
            <a:endParaRPr lang="ru-RU" sz="1500" b="1" dirty="0">
              <a:latin typeface="Arial" panose="020B0604020202020204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751730" y="1491631"/>
            <a:ext cx="1709579" cy="1458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085079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754069"/>
            <a:ext cx="9144000" cy="91622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6" name="Group 5"/>
          <p:cNvGrpSpPr/>
          <p:nvPr/>
        </p:nvGrpSpPr>
        <p:grpSpPr>
          <a:xfrm>
            <a:off x="2545582" y="700068"/>
            <a:ext cx="3831707" cy="4103929"/>
            <a:chOff x="2649569" y="1825002"/>
            <a:chExt cx="1155290" cy="2069560"/>
          </a:xfrm>
        </p:grpSpPr>
        <p:sp>
          <p:nvSpPr>
            <p:cNvPr id="7" name="Rounded Rectangle 6"/>
            <p:cNvSpPr/>
            <p:nvPr/>
          </p:nvSpPr>
          <p:spPr>
            <a:xfrm>
              <a:off x="2649569" y="1825002"/>
              <a:ext cx="1155290" cy="2069560"/>
            </a:xfrm>
            <a:prstGeom prst="roundRect">
              <a:avLst>
                <a:gd name="adj" fmla="val 13580"/>
              </a:avLst>
            </a:prstGeom>
            <a:solidFill>
              <a:srgbClr val="262626"/>
            </a:solidFill>
            <a:ln w="88900">
              <a:noFill/>
            </a:ln>
            <a:effectLst/>
            <a:scene3d>
              <a:camera prst="perspectiveFront"/>
              <a:lightRig rig="threePt" dir="t"/>
            </a:scene3d>
            <a:sp3d prstMaterial="plastic">
              <a:bevelT w="127000" h="50800"/>
              <a:bevelB w="127000" h="254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/>
            </a:p>
          </p:txBody>
        </p:sp>
        <p:sp>
          <p:nvSpPr>
            <p:cNvPr id="8" name="Rectangle 7"/>
            <p:cNvSpPr/>
            <p:nvPr/>
          </p:nvSpPr>
          <p:spPr>
            <a:xfrm>
              <a:off x="3155241" y="1922844"/>
              <a:ext cx="143251" cy="27666"/>
            </a:xfrm>
            <a:prstGeom prst="rect">
              <a:avLst/>
            </a:prstGeom>
            <a:solidFill>
              <a:srgbClr val="B0B0B0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/>
            </a:p>
          </p:txBody>
        </p:sp>
        <p:grpSp>
          <p:nvGrpSpPr>
            <p:cNvPr id="9" name="Group 8"/>
            <p:cNvGrpSpPr/>
            <p:nvPr/>
          </p:nvGrpSpPr>
          <p:grpSpPr>
            <a:xfrm>
              <a:off x="3168829" y="3704452"/>
              <a:ext cx="116076" cy="127684"/>
              <a:chOff x="2453209" y="5151638"/>
              <a:chExt cx="191820" cy="211002"/>
            </a:xfrm>
          </p:grpSpPr>
          <p:sp>
            <p:nvSpPr>
              <p:cNvPr id="10" name="Oval 9"/>
              <p:cNvSpPr/>
              <p:nvPr/>
            </p:nvSpPr>
            <p:spPr>
              <a:xfrm>
                <a:off x="2453209" y="5151638"/>
                <a:ext cx="191820" cy="211002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>
                      <a:lumMod val="94000"/>
                      <a:lumOff val="6000"/>
                    </a:schemeClr>
                  </a:gs>
                  <a:gs pos="56000">
                    <a:schemeClr val="tx1">
                      <a:lumMod val="65000"/>
                      <a:lumOff val="35000"/>
                    </a:schemeClr>
                  </a:gs>
                  <a:gs pos="91000">
                    <a:schemeClr val="tx1">
                      <a:lumMod val="50000"/>
                      <a:lumOff val="50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0800000" scaled="1"/>
                <a:tileRect/>
              </a:gradFill>
              <a:ln w="0">
                <a:solidFill>
                  <a:srgbClr val="262626"/>
                </a:solidFill>
              </a:ln>
              <a:scene3d>
                <a:camera prst="perspectiveFront"/>
                <a:lightRig rig="threePt" dir="t"/>
              </a:scene3d>
              <a:sp3d>
                <a:bevelT w="6350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/>
              </a:p>
            </p:txBody>
          </p:sp>
          <p:sp>
            <p:nvSpPr>
              <p:cNvPr id="11" name="Rounded Rectangle 10"/>
              <p:cNvSpPr/>
              <p:nvPr/>
            </p:nvSpPr>
            <p:spPr>
              <a:xfrm>
                <a:off x="2505251" y="5208531"/>
                <a:ext cx="87734" cy="97215"/>
              </a:xfrm>
              <a:prstGeom prst="roundRect">
                <a:avLst/>
              </a:prstGeom>
              <a:solidFill>
                <a:srgbClr val="737373"/>
              </a:solidFill>
              <a:ln w="6350">
                <a:solidFill>
                  <a:srgbClr val="B0B0B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/>
              </a:p>
            </p:txBody>
          </p:sp>
        </p:grpSp>
      </p:grpSp>
      <p:sp>
        <p:nvSpPr>
          <p:cNvPr id="12" name="Picture Placeholder 2"/>
          <p:cNvSpPr>
            <a:spLocks noGrp="1"/>
          </p:cNvSpPr>
          <p:nvPr/>
        </p:nvSpPr>
        <p:spPr>
          <a:xfrm>
            <a:off x="3653463" y="1572998"/>
            <a:ext cx="1736623" cy="2738293"/>
          </a:xfrm>
          <a:prstGeom prst="rect">
            <a:avLst/>
          </a:prstGeom>
          <a:solidFill>
            <a:schemeClr val="bg1"/>
          </a:solidFill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endParaRPr lang="ko-KR" altLang="en-US" sz="1600" dirty="0">
              <a:cs typeface="Arial" pitchFamily="34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3653463" y="2283717"/>
            <a:ext cx="1736623" cy="7092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1587702" y="153260"/>
            <a:ext cx="5868144" cy="432206"/>
          </a:xfrm>
          <a:solidFill>
            <a:srgbClr val="EF4A4A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ru-RU" altLang="ko-KR" sz="2400" b="1" dirty="0" smtClean="0">
                <a:solidFill>
                  <a:schemeClr val="bg1"/>
                </a:solidFill>
              </a:rPr>
              <a:t>5.Мобильный банкинг</a:t>
            </a:r>
            <a:endParaRPr lang="en-US" altLang="ko-KR" sz="2400" b="1" dirty="0">
              <a:solidFill>
                <a:schemeClr val="bg1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>
            <a:off x="3702695" y="1779662"/>
            <a:ext cx="433093" cy="433093"/>
          </a:xfrm>
          <a:prstGeom prst="ellipse">
            <a:avLst/>
          </a:prstGeom>
          <a:solidFill>
            <a:schemeClr val="accent3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5" name="Oval 14"/>
          <p:cNvSpPr/>
          <p:nvPr/>
        </p:nvSpPr>
        <p:spPr>
          <a:xfrm>
            <a:off x="3702695" y="2403731"/>
            <a:ext cx="433093" cy="433093"/>
          </a:xfrm>
          <a:prstGeom prst="ellipse">
            <a:avLst/>
          </a:prstGeom>
          <a:solidFill>
            <a:schemeClr val="accent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6" name="Oval 15"/>
          <p:cNvSpPr/>
          <p:nvPr/>
        </p:nvSpPr>
        <p:spPr>
          <a:xfrm>
            <a:off x="3702695" y="3027800"/>
            <a:ext cx="433093" cy="433093"/>
          </a:xfrm>
          <a:prstGeom prst="ellipse">
            <a:avLst/>
          </a:prstGeom>
          <a:solidFill>
            <a:schemeClr val="accent3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7" name="Oval 16"/>
          <p:cNvSpPr/>
          <p:nvPr/>
        </p:nvSpPr>
        <p:spPr>
          <a:xfrm>
            <a:off x="3702695" y="3651870"/>
            <a:ext cx="433093" cy="433093"/>
          </a:xfrm>
          <a:prstGeom prst="ellipse">
            <a:avLst/>
          </a:prstGeom>
          <a:solidFill>
            <a:schemeClr val="accent3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8" name="Rounded Rectangle 27"/>
          <p:cNvSpPr/>
          <p:nvPr/>
        </p:nvSpPr>
        <p:spPr>
          <a:xfrm>
            <a:off x="3818226" y="3786004"/>
            <a:ext cx="212535" cy="163256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rgbClr val="797B4F"/>
              </a:solidFill>
            </a:endParaRPr>
          </a:p>
        </p:txBody>
      </p:sp>
      <p:sp>
        <p:nvSpPr>
          <p:cNvPr id="19" name="Rounded Rectangle 7"/>
          <p:cNvSpPr/>
          <p:nvPr/>
        </p:nvSpPr>
        <p:spPr>
          <a:xfrm>
            <a:off x="3823767" y="1894163"/>
            <a:ext cx="216082" cy="186477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rgbClr val="797B4F"/>
              </a:solidFill>
            </a:endParaRPr>
          </a:p>
        </p:txBody>
      </p:sp>
      <p:sp>
        <p:nvSpPr>
          <p:cNvPr id="20" name="Rectangle 16"/>
          <p:cNvSpPr/>
          <p:nvPr/>
        </p:nvSpPr>
        <p:spPr>
          <a:xfrm>
            <a:off x="3812048" y="2555865"/>
            <a:ext cx="224890" cy="147801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rgbClr val="797B4F"/>
              </a:solidFill>
            </a:endParaRPr>
          </a:p>
        </p:txBody>
      </p:sp>
      <p:sp>
        <p:nvSpPr>
          <p:cNvPr id="21" name="Rectangle 16"/>
          <p:cNvSpPr/>
          <p:nvPr/>
        </p:nvSpPr>
        <p:spPr>
          <a:xfrm rot="2700000">
            <a:off x="3847577" y="3110596"/>
            <a:ext cx="153833" cy="27579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23" name="Group 22"/>
          <p:cNvGrpSpPr/>
          <p:nvPr/>
        </p:nvGrpSpPr>
        <p:grpSpPr>
          <a:xfrm>
            <a:off x="4112007" y="2356324"/>
            <a:ext cx="1359522" cy="523643"/>
            <a:chOff x="803640" y="3362835"/>
            <a:chExt cx="2059657" cy="523643"/>
          </a:xfrm>
        </p:grpSpPr>
        <p:sp>
          <p:nvSpPr>
            <p:cNvPr id="24" name="TextBox 23"/>
            <p:cNvSpPr txBox="1"/>
            <p:nvPr/>
          </p:nvSpPr>
          <p:spPr>
            <a:xfrm>
              <a:off x="803640" y="3517146"/>
              <a:ext cx="2059657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9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   </a:t>
              </a:r>
              <a:endParaRPr lang="ko-KR" altLang="en-US" sz="9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803640" y="3362835"/>
              <a:ext cx="2059657" cy="2308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900" b="1" dirty="0">
                  <a:solidFill>
                    <a:schemeClr val="bg1"/>
                  </a:solidFill>
                  <a:cs typeface="Arial" pitchFamily="34" charset="0"/>
                </a:rPr>
                <a:t>Text  Here</a:t>
              </a:r>
              <a:endParaRPr lang="ko-KR" altLang="en-US" sz="9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25"/>
          <p:cNvGrpSpPr/>
          <p:nvPr/>
        </p:nvGrpSpPr>
        <p:grpSpPr>
          <a:xfrm>
            <a:off x="4112007" y="1730796"/>
            <a:ext cx="1359522" cy="526781"/>
            <a:chOff x="803640" y="3362835"/>
            <a:chExt cx="2059657" cy="526781"/>
          </a:xfrm>
        </p:grpSpPr>
        <p:sp>
          <p:nvSpPr>
            <p:cNvPr id="27" name="TextBox 26"/>
            <p:cNvSpPr txBox="1"/>
            <p:nvPr/>
          </p:nvSpPr>
          <p:spPr>
            <a:xfrm>
              <a:off x="803640" y="3520284"/>
              <a:ext cx="2059657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   </a:t>
              </a:r>
              <a:endParaRPr lang="ko-KR" altLang="en-US" sz="9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803640" y="3362835"/>
              <a:ext cx="2059657" cy="2308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9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9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2" name="Group 31"/>
          <p:cNvGrpSpPr/>
          <p:nvPr/>
        </p:nvGrpSpPr>
        <p:grpSpPr>
          <a:xfrm>
            <a:off x="4112007" y="2978714"/>
            <a:ext cx="1359522" cy="526781"/>
            <a:chOff x="803640" y="3362835"/>
            <a:chExt cx="2059657" cy="526781"/>
          </a:xfrm>
        </p:grpSpPr>
        <p:sp>
          <p:nvSpPr>
            <p:cNvPr id="33" name="TextBox 32"/>
            <p:cNvSpPr txBox="1"/>
            <p:nvPr/>
          </p:nvSpPr>
          <p:spPr>
            <a:xfrm>
              <a:off x="803640" y="3520284"/>
              <a:ext cx="2059657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   </a:t>
              </a:r>
              <a:endParaRPr lang="ko-KR" altLang="en-US" sz="9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803640" y="3362835"/>
              <a:ext cx="2059657" cy="2308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9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9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5" name="Group 34"/>
          <p:cNvGrpSpPr/>
          <p:nvPr/>
        </p:nvGrpSpPr>
        <p:grpSpPr>
          <a:xfrm>
            <a:off x="4112007" y="3604241"/>
            <a:ext cx="1359522" cy="526781"/>
            <a:chOff x="803640" y="3362835"/>
            <a:chExt cx="2059657" cy="526781"/>
          </a:xfrm>
        </p:grpSpPr>
        <p:sp>
          <p:nvSpPr>
            <p:cNvPr id="36" name="TextBox 35"/>
            <p:cNvSpPr txBox="1"/>
            <p:nvPr/>
          </p:nvSpPr>
          <p:spPr>
            <a:xfrm>
              <a:off x="803640" y="3520284"/>
              <a:ext cx="2059657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   </a:t>
              </a:r>
              <a:endParaRPr lang="ko-KR" altLang="en-US" sz="9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803640" y="3362835"/>
              <a:ext cx="2059657" cy="2308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9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9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9" name="TextBox 38"/>
          <p:cNvSpPr txBox="1"/>
          <p:nvPr/>
        </p:nvSpPr>
        <p:spPr>
          <a:xfrm>
            <a:off x="6694968" y="1778107"/>
            <a:ext cx="2397215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Easy to change colors, photos and Text.    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6447191" y="1857323"/>
            <a:ext cx="2644992" cy="235449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ru-RU" sz="1050" dirty="0">
                <a:latin typeface="+mj-lt"/>
                <a:cs typeface="Times New Roman" panose="02020603050405020304" pitchFamily="18" charset="0"/>
              </a:rPr>
              <a:t>На втором месте Jýsan Business от Jusan Bank: 4,7 звезды в Play Маркет и 4,6 — в App Store. У фининститута также имеется отдельное приложение для бесконтактных платежей — JPAY.</a:t>
            </a:r>
          </a:p>
          <a:p>
            <a:pPr algn="ctr"/>
            <a:r>
              <a:rPr lang="ru-RU" sz="1050" dirty="0">
                <a:latin typeface="+mj-lt"/>
                <a:cs typeface="Times New Roman" panose="02020603050405020304" pitchFamily="18" charset="0"/>
              </a:rPr>
              <a:t>По оценкам в Play Маркет тройку лучших замыкает Kaspi Pay — система мобильных платежей для предпринимателей от Kaspi Bank — с рейтингом в 4,4 звезды (и 4,1 — в App Store).</a:t>
            </a:r>
          </a:p>
          <a:p>
            <a:pPr algn="ctr"/>
            <a:r>
              <a:rPr lang="ru-RU" sz="1050" dirty="0">
                <a:latin typeface="+mj-lt"/>
                <a:cs typeface="Times New Roman" panose="02020603050405020304" pitchFamily="18" charset="0"/>
              </a:rPr>
              <a:t>В то же время по оценкам в App Store на третье место выходит «СберБизнес» — одно из приложений Сбербанка: 4,3 звезды.</a:t>
            </a:r>
          </a:p>
        </p:txBody>
      </p:sp>
      <p:pic>
        <p:nvPicPr>
          <p:cNvPr id="29" name="Рисунок 28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707713" y="1034902"/>
            <a:ext cx="3551779" cy="3276389"/>
          </a:xfrm>
          <a:prstGeom prst="rect">
            <a:avLst/>
          </a:prstGeom>
        </p:spPr>
      </p:pic>
      <p:sp>
        <p:nvSpPr>
          <p:cNvPr id="44" name="TextBox 43"/>
          <p:cNvSpPr txBox="1"/>
          <p:nvPr/>
        </p:nvSpPr>
        <p:spPr>
          <a:xfrm>
            <a:off x="-58253" y="849068"/>
            <a:ext cx="2648774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ru-RU" sz="1200" dirty="0" smtClean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  В </a:t>
            </a:r>
            <a:r>
              <a:rPr lang="ru-RU" sz="1200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2020–2021 годах </a:t>
            </a:r>
            <a:r>
              <a:rPr lang="ru-RU" sz="1200" dirty="0" smtClean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многие              казахстанские банки перевели         максимум  бизнес-услуг в онлайн</a:t>
            </a:r>
            <a:endParaRPr lang="ko-KR" altLang="en-US" sz="1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35495" y="1764399"/>
            <a:ext cx="2474469" cy="3170099"/>
          </a:xfrm>
          <a:prstGeom prst="rect">
            <a:avLst/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ru-RU" altLang="ko-KR" sz="1000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На 17 мая 2021 года </a:t>
            </a:r>
            <a:r>
              <a:rPr lang="ru-RU" altLang="ko-KR" sz="1000" dirty="0" smtClean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лучшие</a:t>
            </a:r>
          </a:p>
          <a:p>
            <a:pPr algn="ctr"/>
            <a:r>
              <a:rPr lang="ru-RU" altLang="ko-KR" sz="1000" dirty="0" smtClean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показатели </a:t>
            </a:r>
            <a:r>
              <a:rPr lang="ru-RU" altLang="ko-KR" sz="1000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— у приложения «Альфа-Бизнес Казахстан</a:t>
            </a:r>
            <a:r>
              <a:rPr lang="ru-RU" altLang="ko-KR" sz="1000" dirty="0" smtClean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» 4,8 звезды </a:t>
            </a:r>
            <a:r>
              <a:rPr lang="ru-RU" altLang="ko-KR" sz="1000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из 5 </a:t>
            </a:r>
            <a:r>
              <a:rPr lang="ru-RU" altLang="ko-KR" sz="1000" dirty="0" smtClean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в Play Маркет В </a:t>
            </a:r>
            <a:r>
              <a:rPr lang="ru-RU" altLang="ko-KR" sz="1000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приложении доступны 99% всех операций, которые банк предлагает малому и среднему бизнесу и в целом юридическим лицам при посещении отделений. Среди доступных функций -</a:t>
            </a:r>
            <a:r>
              <a:rPr lang="ru-RU" altLang="ko-KR" sz="1000" dirty="0" smtClean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управление </a:t>
            </a:r>
            <a:r>
              <a:rPr lang="ru-RU" altLang="ko-KR" sz="1000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счетами и получение выписок и справок, онлайн-кредитование для бизнес-целей, осуществление всевозможных платежей и отчислений, включая налоги, оплата подрядчикам и другим контрагентам, тенговые и валютные операции и прочее. Также у банка есть отдельное приложение для приёма NFC-оплаты бесконтактным способом — Alfa Pay.</a:t>
            </a:r>
            <a:endParaRPr lang="en-US" altLang="ko-KR" sz="1000" dirty="0">
              <a:solidFill>
                <a:schemeClr val="tx1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6377289" y="761825"/>
            <a:ext cx="2793148" cy="93871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ru-RU" sz="1100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К апрелю текущего года количество  </a:t>
            </a:r>
            <a:r>
              <a:rPr lang="ru-RU" sz="1100" dirty="0" smtClean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   субъектов </a:t>
            </a:r>
            <a:r>
              <a:rPr lang="ru-RU" sz="1100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малого и </a:t>
            </a:r>
            <a:r>
              <a:rPr lang="ru-RU" sz="1100" dirty="0" smtClean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среднего   предпр-нимательства </a:t>
            </a:r>
            <a:r>
              <a:rPr lang="ru-RU" sz="1100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(СМСП) в РК достигло </a:t>
            </a:r>
            <a:r>
              <a:rPr lang="ru-RU" sz="1100" dirty="0" smtClean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    1,62 млн. Действующих </a:t>
            </a:r>
            <a:r>
              <a:rPr lang="ru-RU" sz="1100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СМСП среди </a:t>
            </a:r>
            <a:r>
              <a:rPr lang="ru-RU" sz="1100" dirty="0" smtClean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  них </a:t>
            </a:r>
            <a:r>
              <a:rPr lang="ru-RU" sz="1100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1,36 млн, плюс 3,3% за </a:t>
            </a:r>
            <a:r>
              <a:rPr lang="ru-RU" sz="1100" dirty="0" smtClean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год</a:t>
            </a:r>
            <a:endParaRPr lang="ko-KR" altLang="en-US" sz="1100" dirty="0">
              <a:solidFill>
                <a:schemeClr val="bg1"/>
              </a:solidFill>
              <a:latin typeface="+mj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957291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sz="quarter" idx="10"/>
          </p:nvPr>
        </p:nvSpPr>
        <p:spPr>
          <a:xfrm>
            <a:off x="845050" y="195486"/>
            <a:ext cx="7632848" cy="432048"/>
          </a:xfrm>
          <a:solidFill>
            <a:srgbClr val="EF4A4A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ru-RU" sz="2400" b="1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6. Онлайн-обслуживание</a:t>
            </a:r>
            <a:r>
              <a:rPr lang="en-US" sz="2400" b="1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 </a:t>
            </a:r>
            <a:r>
              <a:rPr lang="ru-RU" sz="2400" b="1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и регистрация</a:t>
            </a:r>
            <a:endParaRPr lang="ru-RU" sz="2400" b="1" dirty="0">
              <a:solidFill>
                <a:schemeClr val="bg1"/>
              </a:solidFill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63688" y="843558"/>
            <a:ext cx="5795573" cy="410445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61869805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0" y="339502"/>
            <a:ext cx="4139952" cy="576064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endParaRPr lang="en-US" sz="3600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5" name="Group 14"/>
          <p:cNvGrpSpPr/>
          <p:nvPr/>
        </p:nvGrpSpPr>
        <p:grpSpPr>
          <a:xfrm>
            <a:off x="5004047" y="2085105"/>
            <a:ext cx="4392487" cy="538181"/>
            <a:chOff x="803639" y="3318680"/>
            <a:chExt cx="2564062" cy="538181"/>
          </a:xfrm>
        </p:grpSpPr>
        <p:sp>
          <p:nvSpPr>
            <p:cNvPr id="16" name="TextBox 15"/>
            <p:cNvSpPr txBox="1"/>
            <p:nvPr/>
          </p:nvSpPr>
          <p:spPr>
            <a:xfrm>
              <a:off x="803639" y="3579862"/>
              <a:ext cx="256406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803640" y="3318680"/>
              <a:ext cx="20596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4982888" y="2635419"/>
            <a:ext cx="4248461" cy="507403"/>
            <a:chOff x="803640" y="3349458"/>
            <a:chExt cx="2059657" cy="507403"/>
          </a:xfrm>
        </p:grpSpPr>
        <p:sp>
          <p:nvSpPr>
            <p:cNvPr id="19" name="TextBox 18"/>
            <p:cNvSpPr txBox="1"/>
            <p:nvPr/>
          </p:nvSpPr>
          <p:spPr>
            <a:xfrm>
              <a:off x="803640" y="3579862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803640" y="3349458"/>
              <a:ext cx="20596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5004048" y="3574571"/>
            <a:ext cx="3528392" cy="450564"/>
            <a:chOff x="803640" y="3406297"/>
            <a:chExt cx="2059657" cy="450564"/>
          </a:xfrm>
        </p:grpSpPr>
        <p:sp>
          <p:nvSpPr>
            <p:cNvPr id="22" name="TextBox 21"/>
            <p:cNvSpPr txBox="1"/>
            <p:nvPr/>
          </p:nvSpPr>
          <p:spPr>
            <a:xfrm>
              <a:off x="803640" y="3579862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803640" y="3406297"/>
              <a:ext cx="20596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5004048" y="4348818"/>
            <a:ext cx="3528392" cy="430888"/>
            <a:chOff x="803640" y="3425973"/>
            <a:chExt cx="2059657" cy="430888"/>
          </a:xfrm>
        </p:grpSpPr>
        <p:sp>
          <p:nvSpPr>
            <p:cNvPr id="25" name="TextBox 24"/>
            <p:cNvSpPr txBox="1"/>
            <p:nvPr/>
          </p:nvSpPr>
          <p:spPr>
            <a:xfrm>
              <a:off x="803640" y="3579862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803640" y="3425973"/>
              <a:ext cx="20596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27" name="TextBox 26">
            <a:extLst>
              <a:ext uri="{FF2B5EF4-FFF2-40B4-BE49-F238E27FC236}">
                <a16:creationId xmlns="" xmlns:a16="http://schemas.microsoft.com/office/drawing/2014/main" id="{9CF31D99-51C3-4907-9CB3-DAE78B7AFD12}"/>
              </a:ext>
            </a:extLst>
          </p:cNvPr>
          <p:cNvSpPr txBox="1"/>
          <p:nvPr/>
        </p:nvSpPr>
        <p:spPr>
          <a:xfrm>
            <a:off x="2213143" y="104314"/>
            <a:ext cx="4624534" cy="523220"/>
          </a:xfrm>
          <a:prstGeom prst="rect">
            <a:avLst/>
          </a:prstGeom>
          <a:solidFill>
            <a:srgbClr val="EF4A4A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altLang="ko-KR" sz="2800" b="1" dirty="0" smtClean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7. Заключение</a:t>
            </a:r>
            <a:endParaRPr lang="ko-KR" altLang="en-US" sz="2800" b="1" dirty="0">
              <a:solidFill>
                <a:schemeClr val="bg1"/>
              </a:solidFill>
              <a:latin typeface="+mj-lt"/>
              <a:cs typeface="Times New Roman" panose="02020603050405020304" pitchFamily="18" charset="0"/>
            </a:endParaRPr>
          </a:p>
        </p:txBody>
      </p:sp>
      <p:graphicFrame>
        <p:nvGraphicFramePr>
          <p:cNvPr id="2" name="Схема 1"/>
          <p:cNvGraphicFramePr/>
          <p:nvPr>
            <p:extLst>
              <p:ext uri="{D42A27DB-BD31-4B8C-83A1-F6EECF244321}">
                <p14:modId xmlns="" xmlns:p14="http://schemas.microsoft.com/office/powerpoint/2010/main" val="1855271559"/>
              </p:ext>
            </p:extLst>
          </p:nvPr>
        </p:nvGraphicFramePr>
        <p:xfrm>
          <a:off x="251519" y="924277"/>
          <a:ext cx="8547783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="" xmlns:p14="http://schemas.microsoft.com/office/powerpoint/2010/main" val="93836401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hlinkClick r:id="rId2"/>
          </p:cNvPr>
          <p:cNvSpPr txBox="1"/>
          <p:nvPr/>
        </p:nvSpPr>
        <p:spPr>
          <a:xfrm>
            <a:off x="611560" y="4689446"/>
            <a:ext cx="88608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altLang="ko-KR" sz="800" dirty="0">
              <a:solidFill>
                <a:schemeClr val="bg1"/>
              </a:solidFill>
              <a:cs typeface="Arial" pitchFamily="34" charset="0"/>
            </a:endParaRPr>
          </a:p>
          <a:p>
            <a:endParaRPr lang="ko-KR" altLang="en-US" sz="8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251520" y="555526"/>
            <a:ext cx="8136904" cy="525328"/>
          </a:xfrm>
          <a:solidFill>
            <a:srgbClr val="EF4A4A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lvl="0"/>
            <a:r>
              <a:rPr lang="ru-RU" altLang="ko-KR" sz="3200" dirty="0" smtClean="0">
                <a:solidFill>
                  <a:schemeClr val="bg1"/>
                </a:solidFill>
                <a:ea typeface="맑은 고딕" pitchFamily="50" charset="-127"/>
                <a:cs typeface="Times New Roman" panose="02020603050405020304" pitchFamily="18" charset="0"/>
              </a:rPr>
              <a:t> Список использованной литературы:</a:t>
            </a:r>
            <a:endParaRPr lang="en-US" altLang="ko-KR" sz="3200" dirty="0">
              <a:solidFill>
                <a:schemeClr val="bg1"/>
              </a:solidFill>
              <a:cs typeface="Times New Roman" panose="02020603050405020304" pitchFamily="18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251520" y="1203598"/>
            <a:ext cx="5760640" cy="3039068"/>
          </a:xfrm>
          <a:solidFill>
            <a:schemeClr val="tx1">
              <a:lumMod val="95000"/>
              <a:lumOff val="5000"/>
              <a:alpha val="66000"/>
            </a:schemeClr>
          </a:solidFill>
          <a:ln>
            <a:noFill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/>
          <a:lstStyle/>
          <a:p>
            <a:pPr>
              <a:spcBef>
                <a:spcPts val="0"/>
              </a:spcBef>
              <a:defRPr/>
            </a:pPr>
            <a:r>
              <a:rPr lang="ru-RU" altLang="ko-KR" sz="1000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1. </a:t>
            </a:r>
            <a:r>
              <a:rPr lang="ru-RU" sz="1000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Системы лояльности по платёжным картам. ТОП-10 БВУ РК </a:t>
            </a:r>
            <a:r>
              <a:rPr lang="en-US" altLang="ko-KR" sz="1000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(ranking.kz</a:t>
            </a:r>
            <a:r>
              <a:rPr lang="en-US" altLang="ko-KR" sz="1000" dirty="0" smtClean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) [</a:t>
            </a:r>
            <a:r>
              <a:rPr lang="ru-RU" altLang="ko-KR" sz="1000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Эл</a:t>
            </a:r>
            <a:r>
              <a:rPr lang="en-US" altLang="ko-KR" sz="1000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e</a:t>
            </a:r>
            <a:r>
              <a:rPr lang="ru-RU" altLang="ko-KR" sz="1000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ктронный р</a:t>
            </a:r>
            <a:r>
              <a:rPr lang="en-US" altLang="ko-KR" sz="1000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e</a:t>
            </a:r>
            <a:r>
              <a:rPr lang="ru-RU" altLang="ko-KR" sz="1000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сурс].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altLang="ko-KR" sz="1000" dirty="0" smtClean="0">
              <a:solidFill>
                <a:schemeClr val="bg1"/>
              </a:solidFill>
              <a:latin typeface="+mj-lt"/>
              <a:cs typeface="Times New Roman" panose="02020603050405020304" pitchFamily="18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altLang="ko-KR" sz="1000" dirty="0" smtClean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2. Онлайн регистрация и обслуживание </a:t>
            </a:r>
            <a:r>
              <a:rPr lang="en-US" altLang="ko-KR" sz="1000" dirty="0" smtClean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(ranking.kz) </a:t>
            </a:r>
            <a:endParaRPr lang="ru-RU" altLang="ko-KR" sz="1000" dirty="0" smtClean="0">
              <a:solidFill>
                <a:schemeClr val="bg1"/>
              </a:solidFill>
              <a:latin typeface="+mj-lt"/>
              <a:cs typeface="Times New Roman" panose="02020603050405020304" pitchFamily="18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000" dirty="0" smtClean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[</a:t>
            </a:r>
            <a:r>
              <a:rPr lang="ru-RU" altLang="ko-KR" sz="1000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Эл</a:t>
            </a:r>
            <a:r>
              <a:rPr lang="en-US" altLang="ko-KR" sz="1000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e</a:t>
            </a:r>
            <a:r>
              <a:rPr lang="ru-RU" altLang="ko-KR" sz="1000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ктронный р</a:t>
            </a:r>
            <a:r>
              <a:rPr lang="en-US" altLang="ko-KR" sz="1000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e</a:t>
            </a:r>
            <a:r>
              <a:rPr lang="ru-RU" altLang="ko-KR" sz="1000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сурс]. </a:t>
            </a:r>
            <a:endParaRPr lang="ru-RU" altLang="ko-KR" sz="1000" dirty="0" smtClean="0">
              <a:solidFill>
                <a:schemeClr val="bg1"/>
              </a:solidFill>
              <a:latin typeface="+mj-lt"/>
              <a:cs typeface="Times New Roman" panose="02020603050405020304" pitchFamily="18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altLang="ko-KR" sz="1000" dirty="0">
              <a:solidFill>
                <a:schemeClr val="bg1"/>
              </a:solidFill>
              <a:latin typeface="+mj-lt"/>
              <a:cs typeface="Times New Roman" panose="02020603050405020304" pitchFamily="18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altLang="ko-KR" sz="1000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3. Цифровиз</a:t>
            </a:r>
            <a:r>
              <a:rPr lang="en-US" altLang="ko-KR" sz="1000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a</a:t>
            </a:r>
            <a:r>
              <a:rPr lang="ru-RU" altLang="ko-KR" sz="1000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ция финс</a:t>
            </a:r>
            <a:r>
              <a:rPr lang="en-US" altLang="ko-KR" sz="1000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e</a:t>
            </a:r>
            <a:r>
              <a:rPr lang="ru-RU" altLang="ko-KR" sz="1000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ктор</a:t>
            </a:r>
            <a:r>
              <a:rPr lang="en-US" altLang="ko-KR" sz="1000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a: </a:t>
            </a:r>
            <a:r>
              <a:rPr lang="ru-RU" altLang="ko-KR" sz="1000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бол</a:t>
            </a:r>
            <a:r>
              <a:rPr lang="en-US" altLang="ko-KR" sz="1000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ee 80% </a:t>
            </a:r>
            <a:r>
              <a:rPr lang="ru-RU" altLang="ko-KR" sz="1000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б</a:t>
            </a:r>
            <a:r>
              <a:rPr lang="en-US" altLang="ko-KR" sz="1000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e</a:t>
            </a:r>
            <a:r>
              <a:rPr lang="ru-RU" altLang="ko-KR" sz="1000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зн</a:t>
            </a:r>
            <a:r>
              <a:rPr lang="en-US" altLang="ko-KR" sz="1000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a</a:t>
            </a:r>
            <a:r>
              <a:rPr lang="ru-RU" altLang="ko-KR" sz="1000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личных пл</a:t>
            </a:r>
            <a:r>
              <a:rPr lang="en-US" altLang="ko-KR" sz="1000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a</a:t>
            </a:r>
            <a:r>
              <a:rPr lang="ru-RU" altLang="ko-KR" sz="1000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т</a:t>
            </a:r>
            <a:r>
              <a:rPr lang="en-US" altLang="ko-KR" sz="1000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e</a:t>
            </a:r>
            <a:r>
              <a:rPr lang="ru-RU" altLang="ko-KR" sz="1000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ж</a:t>
            </a:r>
            <a:r>
              <a:rPr lang="en-US" altLang="ko-KR" sz="1000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e</a:t>
            </a:r>
            <a:r>
              <a:rPr lang="ru-RU" altLang="ko-KR" sz="1000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й было пров</a:t>
            </a:r>
            <a:r>
              <a:rPr lang="en-US" altLang="ko-KR" sz="1000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e</a:t>
            </a:r>
            <a:r>
              <a:rPr lang="ru-RU" altLang="ko-KR" sz="1000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д</a:t>
            </a:r>
            <a:r>
              <a:rPr lang="en-US" altLang="ko-KR" sz="1000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e</a:t>
            </a:r>
            <a:r>
              <a:rPr lang="ru-RU" altLang="ko-KR" sz="1000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но ч</a:t>
            </a:r>
            <a:r>
              <a:rPr lang="en-US" altLang="ko-KR" sz="1000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e</a:t>
            </a:r>
            <a:r>
              <a:rPr lang="ru-RU" altLang="ko-KR" sz="1000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р</a:t>
            </a:r>
            <a:r>
              <a:rPr lang="en-US" altLang="ko-KR" sz="1000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e</a:t>
            </a:r>
            <a:r>
              <a:rPr lang="ru-RU" altLang="ko-KR" sz="1000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з инт</a:t>
            </a:r>
            <a:r>
              <a:rPr lang="en-US" altLang="ko-KR" sz="1000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e</a:t>
            </a:r>
            <a:r>
              <a:rPr lang="ru-RU" altLang="ko-KR" sz="1000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рн</a:t>
            </a:r>
            <a:r>
              <a:rPr lang="en-US" altLang="ko-KR" sz="1000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e</a:t>
            </a:r>
            <a:r>
              <a:rPr lang="ru-RU" altLang="ko-KR" sz="1000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т- и мобильный б</a:t>
            </a:r>
            <a:r>
              <a:rPr lang="en-US" altLang="ko-KR" sz="1000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a</a:t>
            </a:r>
            <a:r>
              <a:rPr lang="ru-RU" altLang="ko-KR" sz="1000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нкинг (</a:t>
            </a:r>
            <a:r>
              <a:rPr lang="en-US" altLang="ko-KR" sz="1000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banker.kz) </a:t>
            </a:r>
            <a:endParaRPr lang="ru-RU" altLang="ko-KR" sz="1000" dirty="0" smtClean="0">
              <a:solidFill>
                <a:schemeClr val="bg1"/>
              </a:solidFill>
              <a:latin typeface="+mj-lt"/>
              <a:cs typeface="Times New Roman" panose="02020603050405020304" pitchFamily="18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000" dirty="0" smtClean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[</a:t>
            </a:r>
            <a:r>
              <a:rPr lang="ru-RU" altLang="ko-KR" sz="1000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Эл</a:t>
            </a:r>
            <a:r>
              <a:rPr lang="en-US" altLang="ko-KR" sz="1000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e</a:t>
            </a:r>
            <a:r>
              <a:rPr lang="ru-RU" altLang="ko-KR" sz="1000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ктронный р</a:t>
            </a:r>
            <a:r>
              <a:rPr lang="en-US" altLang="ko-KR" sz="1000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e</a:t>
            </a:r>
            <a:r>
              <a:rPr lang="ru-RU" altLang="ko-KR" sz="1000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сурс]. 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altLang="ko-KR" sz="1000" dirty="0">
              <a:solidFill>
                <a:schemeClr val="bg1"/>
              </a:solidFill>
              <a:latin typeface="+mj-lt"/>
              <a:cs typeface="Times New Roman" panose="02020603050405020304" pitchFamily="18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altLang="ko-KR" sz="1000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4. В Казахстане появилась новая система денежных переводов </a:t>
            </a:r>
            <a:r>
              <a:rPr lang="en-US" altLang="ko-KR" sz="1000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UPT </a:t>
            </a:r>
            <a:r>
              <a:rPr lang="ru-RU" altLang="ko-KR" sz="1000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с широким географическим охватом и выгодными тарифами (</a:t>
            </a:r>
            <a:r>
              <a:rPr lang="en-US" altLang="ko-KR" sz="1000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ranking.kz) </a:t>
            </a:r>
            <a:endParaRPr lang="ru-RU" altLang="ko-KR" sz="1000" dirty="0" smtClean="0">
              <a:solidFill>
                <a:schemeClr val="bg1"/>
              </a:solidFill>
              <a:latin typeface="+mj-lt"/>
              <a:cs typeface="Times New Roman" panose="02020603050405020304" pitchFamily="18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000" dirty="0" smtClean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[</a:t>
            </a:r>
            <a:r>
              <a:rPr lang="ru-RU" altLang="ko-KR" sz="1000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Эл</a:t>
            </a:r>
            <a:r>
              <a:rPr lang="en-US" altLang="ko-KR" sz="1000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e</a:t>
            </a:r>
            <a:r>
              <a:rPr lang="ru-RU" altLang="ko-KR" sz="1000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ктронный р</a:t>
            </a:r>
            <a:r>
              <a:rPr lang="en-US" altLang="ko-KR" sz="1000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e</a:t>
            </a:r>
            <a:r>
              <a:rPr lang="ru-RU" altLang="ko-KR" sz="1000" dirty="0" smtClean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сурс].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altLang="ko-KR" sz="1000" dirty="0">
              <a:solidFill>
                <a:schemeClr val="bg1"/>
              </a:solidFill>
              <a:latin typeface="+mj-lt"/>
              <a:cs typeface="Times New Roman" panose="02020603050405020304" pitchFamily="18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altLang="ko-KR" sz="1000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5. Эволюция цифровых с</a:t>
            </a:r>
            <a:r>
              <a:rPr lang="en-US" altLang="ko-KR" sz="1000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e</a:t>
            </a:r>
            <a:r>
              <a:rPr lang="ru-RU" altLang="ko-KR" sz="1000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рвисов з</a:t>
            </a:r>
            <a:r>
              <a:rPr lang="en-US" altLang="ko-KR" sz="1000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a</a:t>
            </a:r>
            <a:r>
              <a:rPr lang="ru-RU" altLang="ko-KR" sz="1000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коном</a:t>
            </a:r>
            <a:r>
              <a:rPr lang="en-US" altLang="ko-KR" sz="1000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e</a:t>
            </a:r>
            <a:r>
              <a:rPr lang="ru-RU" altLang="ko-KR" sz="1000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рно выт</a:t>
            </a:r>
            <a:r>
              <a:rPr lang="en-US" altLang="ko-KR" sz="1000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e</a:t>
            </a:r>
            <a:r>
              <a:rPr lang="ru-RU" altLang="ko-KR" sz="1000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сня</a:t>
            </a:r>
            <a:r>
              <a:rPr lang="en-US" altLang="ko-KR" sz="1000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e</a:t>
            </a:r>
            <a:r>
              <a:rPr lang="ru-RU" altLang="ko-KR" sz="1000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т тр</a:t>
            </a:r>
            <a:r>
              <a:rPr lang="en-US" altLang="ko-KR" sz="1000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a</a:t>
            </a:r>
            <a:r>
              <a:rPr lang="ru-RU" altLang="ko-KR" sz="1000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диционны</a:t>
            </a:r>
            <a:r>
              <a:rPr lang="en-US" altLang="ko-KR" sz="1000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e </a:t>
            </a:r>
            <a:r>
              <a:rPr lang="ru-RU" altLang="ko-KR" sz="1000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обм</a:t>
            </a:r>
            <a:r>
              <a:rPr lang="en-US" altLang="ko-KR" sz="1000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e</a:t>
            </a:r>
            <a:r>
              <a:rPr lang="ru-RU" altLang="ko-KR" sz="1000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нники с рынк</a:t>
            </a:r>
            <a:r>
              <a:rPr lang="en-US" altLang="ko-KR" sz="1000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a: </a:t>
            </a:r>
            <a:r>
              <a:rPr lang="ru-RU" altLang="ko-KR" sz="1000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популярность у к</a:t>
            </a:r>
            <a:r>
              <a:rPr lang="en-US" altLang="ko-KR" sz="1000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a</a:t>
            </a:r>
            <a:r>
              <a:rPr lang="ru-RU" altLang="ko-KR" sz="1000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з</a:t>
            </a:r>
            <a:r>
              <a:rPr lang="en-US" altLang="ko-KR" sz="1000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a</a:t>
            </a:r>
            <a:r>
              <a:rPr lang="ru-RU" altLang="ko-KR" sz="1000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хст</a:t>
            </a:r>
            <a:r>
              <a:rPr lang="en-US" altLang="ko-KR" sz="1000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a</a:t>
            </a:r>
            <a:r>
              <a:rPr lang="ru-RU" altLang="ko-KR" sz="1000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нц</a:t>
            </a:r>
            <a:r>
              <a:rPr lang="en-US" altLang="ko-KR" sz="1000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e</a:t>
            </a:r>
            <a:r>
              <a:rPr lang="ru-RU" altLang="ko-KR" sz="1000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в н</a:t>
            </a:r>
            <a:r>
              <a:rPr lang="en-US" altLang="ko-KR" sz="1000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a</a:t>
            </a:r>
            <a:r>
              <a:rPr lang="ru-RU" altLang="ko-KR" sz="1000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бир</a:t>
            </a:r>
            <a:r>
              <a:rPr lang="en-US" altLang="ko-KR" sz="1000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ae</a:t>
            </a:r>
            <a:r>
              <a:rPr lang="ru-RU" altLang="ko-KR" sz="1000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т онл</a:t>
            </a:r>
            <a:r>
              <a:rPr lang="en-US" altLang="ko-KR" sz="1000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a</a:t>
            </a:r>
            <a:r>
              <a:rPr lang="ru-RU" altLang="ko-KR" sz="1000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йн-конв</a:t>
            </a:r>
            <a:r>
              <a:rPr lang="en-US" altLang="ko-KR" sz="1000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e</a:t>
            </a:r>
            <a:r>
              <a:rPr lang="ru-RU" altLang="ko-KR" sz="1000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рт</a:t>
            </a:r>
            <a:r>
              <a:rPr lang="en-US" altLang="ko-KR" sz="1000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a</a:t>
            </a:r>
            <a:r>
              <a:rPr lang="ru-RU" altLang="ko-KR" sz="1000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ция в</a:t>
            </a:r>
            <a:r>
              <a:rPr lang="en-US" altLang="ko-KR" sz="1000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a</a:t>
            </a:r>
            <a:r>
              <a:rPr lang="ru-RU" altLang="ko-KR" sz="1000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лют (</a:t>
            </a:r>
            <a:r>
              <a:rPr lang="en-US" altLang="ko-KR" sz="1000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ranking.kz) [</a:t>
            </a:r>
            <a:r>
              <a:rPr lang="ru-RU" altLang="ko-KR" sz="1000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Эл</a:t>
            </a:r>
            <a:r>
              <a:rPr lang="en-US" altLang="ko-KR" sz="1000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e</a:t>
            </a:r>
            <a:r>
              <a:rPr lang="ru-RU" altLang="ko-KR" sz="1000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ктронный р</a:t>
            </a:r>
            <a:r>
              <a:rPr lang="en-US" altLang="ko-KR" sz="1000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e</a:t>
            </a:r>
            <a:r>
              <a:rPr lang="ru-RU" altLang="ko-KR" sz="1000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сурс].  </a:t>
            </a:r>
          </a:p>
        </p:txBody>
      </p:sp>
    </p:spTree>
    <p:extLst>
      <p:ext uri="{BB962C8B-B14F-4D97-AF65-F5344CB8AC3E}">
        <p14:creationId xmlns="" xmlns:p14="http://schemas.microsoft.com/office/powerpoint/2010/main" val="136031826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D0546981-35E5-3447-A599-CAE5153F68AC}"/>
              </a:ext>
            </a:extLst>
          </p:cNvPr>
          <p:cNvSpPr txBox="1"/>
          <p:nvPr/>
        </p:nvSpPr>
        <p:spPr>
          <a:xfrm>
            <a:off x="1389742" y="567597"/>
            <a:ext cx="6364514" cy="48474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ru-RU" sz="27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Список </a:t>
            </a:r>
            <a:r>
              <a:rPr lang="ru-RU" sz="27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литературы</a:t>
            </a:r>
            <a:endParaRPr lang="ru-RU" sz="27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2F9407F7-1BF9-AB45-92AC-3A28AC5C0CBD}"/>
              </a:ext>
            </a:extLst>
          </p:cNvPr>
          <p:cNvSpPr txBox="1"/>
          <p:nvPr/>
        </p:nvSpPr>
        <p:spPr>
          <a:xfrm>
            <a:off x="400050" y="1028700"/>
            <a:ext cx="8515350" cy="3300904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ru-RU" sz="1500" dirty="0" smtClean="0">
                <a:latin typeface="Arial" pitchFamily="34" charset="0"/>
                <a:cs typeface="Arial" pitchFamily="34" charset="0"/>
              </a:rPr>
              <a:t>Об утверждении Государственной программы «Цифровой Казахстан» // Постановление Правительства Республики Казахстан от 12 декабря 2017 года № 827// </a:t>
            </a:r>
            <a:r>
              <a:rPr lang="en-US" sz="1500" dirty="0" smtClean="0">
                <a:latin typeface="Arial" pitchFamily="34" charset="0"/>
                <a:cs typeface="Arial" pitchFamily="34" charset="0"/>
              </a:rPr>
              <a:t>https</a:t>
            </a:r>
            <a:r>
              <a:rPr lang="ru-RU" sz="1500" dirty="0" smtClean="0">
                <a:latin typeface="Arial" pitchFamily="34" charset="0"/>
                <a:cs typeface="Arial" pitchFamily="34" charset="0"/>
              </a:rPr>
              <a:t>://</a:t>
            </a:r>
            <a:r>
              <a:rPr lang="en-US" sz="1500" dirty="0" err="1" smtClean="0">
                <a:latin typeface="Arial" pitchFamily="34" charset="0"/>
                <a:cs typeface="Arial" pitchFamily="34" charset="0"/>
              </a:rPr>
              <a:t>adilet</a:t>
            </a:r>
            <a:r>
              <a:rPr lang="ru-RU" sz="1500" dirty="0" smtClean="0">
                <a:latin typeface="Arial" pitchFamily="34" charset="0"/>
                <a:cs typeface="Arial" pitchFamily="34" charset="0"/>
              </a:rPr>
              <a:t>.</a:t>
            </a:r>
            <a:r>
              <a:rPr lang="en-US" sz="1500" dirty="0" err="1" smtClean="0">
                <a:latin typeface="Arial" pitchFamily="34" charset="0"/>
                <a:cs typeface="Arial" pitchFamily="34" charset="0"/>
              </a:rPr>
              <a:t>zan</a:t>
            </a:r>
            <a:r>
              <a:rPr lang="ru-RU" sz="1500" dirty="0" smtClean="0">
                <a:latin typeface="Arial" pitchFamily="34" charset="0"/>
                <a:cs typeface="Arial" pitchFamily="34" charset="0"/>
              </a:rPr>
              <a:t>.</a:t>
            </a:r>
            <a:r>
              <a:rPr lang="en-US" sz="1500" dirty="0" err="1" smtClean="0">
                <a:latin typeface="Arial" pitchFamily="34" charset="0"/>
                <a:cs typeface="Arial" pitchFamily="34" charset="0"/>
              </a:rPr>
              <a:t>kz</a:t>
            </a:r>
            <a:r>
              <a:rPr lang="ru-RU" sz="1500" dirty="0" smtClean="0">
                <a:latin typeface="Arial" pitchFamily="34" charset="0"/>
                <a:cs typeface="Arial" pitchFamily="34" charset="0"/>
              </a:rPr>
              <a:t>/ 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1500" dirty="0" err="1" smtClean="0">
                <a:latin typeface="Arial" pitchFamily="34" charset="0"/>
                <a:cs typeface="Arial" pitchFamily="34" charset="0"/>
              </a:rPr>
              <a:t>Касенова</a:t>
            </a:r>
            <a:r>
              <a:rPr lang="ru-RU" sz="1500" dirty="0" smtClean="0">
                <a:latin typeface="Arial" pitchFamily="34" charset="0"/>
                <a:cs typeface="Arial" pitchFamily="34" charset="0"/>
              </a:rPr>
              <a:t> Г.Е Современные финансовые услуги банков: учебное пособие /</a:t>
            </a:r>
            <a:r>
              <a:rPr lang="kk-KZ" sz="1500" dirty="0" smtClean="0">
                <a:latin typeface="Arial" pitchFamily="34" charset="0"/>
                <a:cs typeface="Arial" pitchFamily="34" charset="0"/>
              </a:rPr>
              <a:t>Қазақ Университеті- Алматы, 2021, 264с.</a:t>
            </a:r>
            <a:endParaRPr lang="ru-RU" sz="1500" dirty="0" smtClean="0">
              <a:latin typeface="Arial" pitchFamily="34" charset="0"/>
              <a:cs typeface="Arial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ru-RU" sz="1500" dirty="0" err="1" smtClean="0">
                <a:latin typeface="Arial" pitchFamily="34" charset="0"/>
                <a:cs typeface="Arial" pitchFamily="34" charset="0"/>
              </a:rPr>
              <a:t>Катасонов</a:t>
            </a:r>
            <a:r>
              <a:rPr lang="ru-RU" sz="1500" dirty="0" smtClean="0">
                <a:latin typeface="Arial" pitchFamily="34" charset="0"/>
                <a:cs typeface="Arial" pitchFamily="34" charset="0"/>
              </a:rPr>
              <a:t> В. Ю</a:t>
            </a:r>
            <a:r>
              <a:rPr lang="ru-RU" sz="1500" b="1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ru-RU" sz="1500" dirty="0" smtClean="0">
                <a:latin typeface="Arial" pitchFamily="34" charset="0"/>
                <a:cs typeface="Arial" pitchFamily="34" charset="0"/>
              </a:rPr>
              <a:t>Цифровые финансы. </a:t>
            </a:r>
            <a:r>
              <a:rPr lang="ru-RU" sz="1500" dirty="0" err="1" smtClean="0">
                <a:latin typeface="Arial" pitchFamily="34" charset="0"/>
                <a:cs typeface="Arial" pitchFamily="34" charset="0"/>
              </a:rPr>
              <a:t>Криптовалюты</a:t>
            </a:r>
            <a:r>
              <a:rPr lang="ru-RU" sz="1500" dirty="0" smtClean="0">
                <a:latin typeface="Arial" pitchFamily="34" charset="0"/>
                <a:cs typeface="Arial" pitchFamily="34" charset="0"/>
              </a:rPr>
              <a:t> и электронная экономика. Свобода или концлагерь? / В. Ю. </a:t>
            </a:r>
            <a:r>
              <a:rPr lang="ru-RU" sz="1500" dirty="0" err="1" smtClean="0">
                <a:latin typeface="Arial" pitchFamily="34" charset="0"/>
                <a:cs typeface="Arial" pitchFamily="34" charset="0"/>
              </a:rPr>
              <a:t>Катасонов</a:t>
            </a:r>
            <a:r>
              <a:rPr lang="ru-RU" sz="1500" dirty="0" smtClean="0">
                <a:latin typeface="Arial" pitchFamily="34" charset="0"/>
                <a:cs typeface="Arial" pitchFamily="34" charset="0"/>
              </a:rPr>
              <a:t> — «Книжный мир», 2017.600 с.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1500" dirty="0" smtClean="0">
                <a:latin typeface="Arial" pitchFamily="34" charset="0"/>
                <a:cs typeface="Arial" pitchFamily="34" charset="0"/>
              </a:rPr>
              <a:t>Ковалев, М. М. Цифровая экономика / М. М. Ковалев, Г. Г. </a:t>
            </a:r>
            <a:r>
              <a:rPr lang="ru-RU" sz="1500" dirty="0" err="1" smtClean="0">
                <a:latin typeface="Arial" pitchFamily="34" charset="0"/>
                <a:cs typeface="Arial" pitchFamily="34" charset="0"/>
              </a:rPr>
              <a:t>Головенчик</a:t>
            </a:r>
            <a:r>
              <a:rPr lang="ru-RU" sz="1500" dirty="0" smtClean="0">
                <a:latin typeface="Arial" pitchFamily="34" charset="0"/>
                <a:cs typeface="Arial" pitchFamily="34" charset="0"/>
              </a:rPr>
              <a:t>. – Минск : Изд. центр БГУ, 2018. – 328 с.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1500" dirty="0" err="1" smtClean="0">
                <a:latin typeface="Arial" pitchFamily="34" charset="0"/>
                <a:cs typeface="Arial" pitchFamily="34" charset="0"/>
              </a:rPr>
              <a:t>Балдин</a:t>
            </a:r>
            <a:r>
              <a:rPr lang="ru-RU" sz="1500" dirty="0" smtClean="0">
                <a:latin typeface="Arial" pitchFamily="34" charset="0"/>
                <a:cs typeface="Arial" pitchFamily="34" charset="0"/>
              </a:rPr>
              <a:t>, К. В. Информационные системы в экономике: учебник / К. В. </a:t>
            </a:r>
            <a:r>
              <a:rPr lang="ru-RU" sz="1500" dirty="0" err="1" smtClean="0">
                <a:latin typeface="Arial" pitchFamily="34" charset="0"/>
                <a:cs typeface="Arial" pitchFamily="34" charset="0"/>
              </a:rPr>
              <a:t>Балдин</a:t>
            </a:r>
            <a:r>
              <a:rPr lang="ru-RU" sz="1500" dirty="0" smtClean="0">
                <a:latin typeface="Arial" pitchFamily="34" charset="0"/>
                <a:cs typeface="Arial" pitchFamily="34" charset="0"/>
              </a:rPr>
              <a:t>, В. Б. Уткин. – 7-е изд. – М.: Дашков и К, 2017. – 395 с. 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1500" dirty="0" smtClean="0">
                <a:latin typeface="Arial" pitchFamily="34" charset="0"/>
                <a:cs typeface="Arial" pitchFamily="34" charset="0"/>
              </a:rPr>
              <a:t>Капитализация </a:t>
            </a:r>
            <a:r>
              <a:rPr lang="ru-RU" sz="1500" dirty="0" err="1" smtClean="0">
                <a:latin typeface="Arial" pitchFamily="34" charset="0"/>
                <a:cs typeface="Arial" pitchFamily="34" charset="0"/>
              </a:rPr>
              <a:t>криптовалют</a:t>
            </a:r>
            <a:r>
              <a:rPr lang="ru-RU" sz="15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smtClean="0">
                <a:latin typeface="Arial" pitchFamily="34" charset="0"/>
                <a:cs typeface="Arial" pitchFamily="34" charset="0"/>
              </a:rPr>
              <a:t>https://coinmarketcap.com </a:t>
            </a:r>
            <a:endParaRPr lang="ru-RU" sz="1500" dirty="0" smtClean="0">
              <a:latin typeface="Arial" pitchFamily="34" charset="0"/>
              <a:cs typeface="Arial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sz="1500" dirty="0" smtClean="0">
                <a:latin typeface="Arial" pitchFamily="34" charset="0"/>
                <a:cs typeface="Arial" pitchFamily="34" charset="0"/>
              </a:rPr>
              <a:t>Digital economy &amp; society in the EU http://ec.europa.eu/eurostat/cache/ </a:t>
            </a:r>
            <a:r>
              <a:rPr lang="en-US" sz="1500" dirty="0" err="1" smtClean="0">
                <a:latin typeface="Arial" pitchFamily="34" charset="0"/>
                <a:cs typeface="Arial" pitchFamily="34" charset="0"/>
              </a:rPr>
              <a:t>infographs</a:t>
            </a:r>
            <a:r>
              <a:rPr lang="en-US" sz="1500" dirty="0" smtClean="0">
                <a:latin typeface="Arial" pitchFamily="34" charset="0"/>
                <a:cs typeface="Arial" pitchFamily="34" charset="0"/>
              </a:rPr>
              <a:t>/</a:t>
            </a:r>
            <a:r>
              <a:rPr lang="en-US" sz="1500" dirty="0" err="1" smtClean="0">
                <a:latin typeface="Arial" pitchFamily="34" charset="0"/>
                <a:cs typeface="Arial" pitchFamily="34" charset="0"/>
              </a:rPr>
              <a:t>ict</a:t>
            </a:r>
            <a:r>
              <a:rPr lang="en-US" sz="1500" dirty="0" smtClean="0">
                <a:latin typeface="Arial" pitchFamily="34" charset="0"/>
                <a:cs typeface="Arial" pitchFamily="34" charset="0"/>
              </a:rPr>
              <a:t>/2018/index.html </a:t>
            </a:r>
            <a:endParaRPr lang="ru-RU" sz="1500" dirty="0" smtClean="0">
              <a:latin typeface="Arial" pitchFamily="34" charset="0"/>
              <a:cs typeface="Arial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sz="1500" dirty="0" err="1" smtClean="0">
                <a:latin typeface="Arial" pitchFamily="34" charset="0"/>
                <a:cs typeface="Arial" pitchFamily="34" charset="0"/>
              </a:rPr>
              <a:t>Eurostat</a:t>
            </a:r>
            <a:r>
              <a:rPr lang="en-US" sz="1500" dirty="0" smtClean="0">
                <a:latin typeface="Arial" pitchFamily="34" charset="0"/>
                <a:cs typeface="Arial" pitchFamily="34" charset="0"/>
              </a:rPr>
              <a:t> https://ec.europa.eu/eurostat/web/main/home </a:t>
            </a:r>
            <a:endParaRPr lang="ru-RU" sz="15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723248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35496" y="141530"/>
            <a:ext cx="4139952" cy="576064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sz="3600" dirty="0">
                <a:cs typeface="Arial" pitchFamily="34" charset="0"/>
              </a:rPr>
              <a:t> </a:t>
            </a:r>
            <a:r>
              <a:rPr lang="kk-KZ" sz="3600" dirty="0" smtClean="0">
                <a:cs typeface="Arial" pitchFamily="34" charset="0"/>
              </a:rPr>
              <a:t>Содержание</a:t>
            </a:r>
            <a:endParaRPr lang="en-US" sz="3600" dirty="0">
              <a:cs typeface="Arial" pitchFamily="34" charset="0"/>
            </a:endParaRPr>
          </a:p>
        </p:txBody>
      </p:sp>
      <p:cxnSp>
        <p:nvCxnSpPr>
          <p:cNvPr id="5" name="Straight Connector 4"/>
          <p:cNvCxnSpPr>
            <a:endCxn id="27" idx="4"/>
          </p:cNvCxnSpPr>
          <p:nvPr/>
        </p:nvCxnSpPr>
        <p:spPr>
          <a:xfrm flipH="1">
            <a:off x="4565377" y="0"/>
            <a:ext cx="6625" cy="4441454"/>
          </a:xfrm>
          <a:prstGeom prst="line">
            <a:avLst/>
          </a:prstGeom>
          <a:ln w="254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Flowchart: Connector 6"/>
          <p:cNvSpPr/>
          <p:nvPr/>
        </p:nvSpPr>
        <p:spPr>
          <a:xfrm>
            <a:off x="4457377" y="689819"/>
            <a:ext cx="216000" cy="216000"/>
          </a:xfrm>
          <a:prstGeom prst="flowChartConnector">
            <a:avLst/>
          </a:pr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Flowchart: Connector 7"/>
          <p:cNvSpPr/>
          <p:nvPr/>
        </p:nvSpPr>
        <p:spPr>
          <a:xfrm>
            <a:off x="4457377" y="1896031"/>
            <a:ext cx="216000" cy="216000"/>
          </a:xfrm>
          <a:prstGeom prst="flowChartConnector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Flowchart: Connector 8"/>
          <p:cNvSpPr/>
          <p:nvPr/>
        </p:nvSpPr>
        <p:spPr>
          <a:xfrm>
            <a:off x="4457377" y="2499137"/>
            <a:ext cx="216000" cy="216000"/>
          </a:xfrm>
          <a:prstGeom prst="flowChartConnector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TextBox 13"/>
          <p:cNvSpPr txBox="1"/>
          <p:nvPr/>
        </p:nvSpPr>
        <p:spPr>
          <a:xfrm>
            <a:off x="4860032" y="650882"/>
            <a:ext cx="352839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ko-KR" sz="1400" b="1" dirty="0" smtClean="0">
                <a:cs typeface="Arial" pitchFamily="34" charset="0"/>
              </a:rPr>
              <a:t>1. Введение</a:t>
            </a:r>
            <a:endParaRPr lang="ko-KR" altLang="en-US" sz="1400" b="1" dirty="0"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860030" y="2453248"/>
            <a:ext cx="352839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 smtClean="0">
                <a:cs typeface="Arial" pitchFamily="34" charset="0"/>
              </a:rPr>
              <a:t>4. </a:t>
            </a:r>
            <a:r>
              <a:rPr lang="ru-RU" altLang="ko-KR" sz="1400" dirty="0" smtClean="0">
                <a:cs typeface="Arial" pitchFamily="34" charset="0"/>
              </a:rPr>
              <a:t>Развитие онлайн платежей</a:t>
            </a:r>
            <a:endParaRPr lang="ko-KR" altLang="en-US" sz="1000" dirty="0">
              <a:cs typeface="Arial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860029" y="3062345"/>
            <a:ext cx="396044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 smtClean="0">
                <a:cs typeface="Arial" pitchFamily="34" charset="0"/>
              </a:rPr>
              <a:t>5. </a:t>
            </a:r>
            <a:r>
              <a:rPr lang="ru-RU" altLang="ko-KR" sz="1400" dirty="0" smtClean="0">
                <a:cs typeface="Arial" pitchFamily="34" charset="0"/>
              </a:rPr>
              <a:t>Система лояльности и мобильный банкинг</a:t>
            </a:r>
            <a:endParaRPr lang="ko-KR" altLang="en-US" sz="900" dirty="0">
              <a:cs typeface="Arial" pitchFamily="34" charset="0"/>
            </a:endParaRPr>
          </a:p>
        </p:txBody>
      </p:sp>
      <p:grpSp>
        <p:nvGrpSpPr>
          <p:cNvPr id="21" name="Group 20"/>
          <p:cNvGrpSpPr/>
          <p:nvPr/>
        </p:nvGrpSpPr>
        <p:grpSpPr>
          <a:xfrm>
            <a:off x="4860032" y="4175058"/>
            <a:ext cx="3529490" cy="588817"/>
            <a:chOff x="803640" y="3268044"/>
            <a:chExt cx="2060298" cy="588817"/>
          </a:xfrm>
        </p:grpSpPr>
        <p:sp>
          <p:nvSpPr>
            <p:cNvPr id="22" name="TextBox 21"/>
            <p:cNvSpPr txBox="1"/>
            <p:nvPr/>
          </p:nvSpPr>
          <p:spPr>
            <a:xfrm>
              <a:off x="803640" y="3579862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804281" y="3268044"/>
              <a:ext cx="20596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altLang="ko-KR" sz="1400" b="1" dirty="0" smtClean="0">
                  <a:cs typeface="Arial" pitchFamily="34" charset="0"/>
                </a:rPr>
                <a:t>7. Заключение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sp>
        <p:nvSpPr>
          <p:cNvPr id="20" name="Flowchart: Connector 9"/>
          <p:cNvSpPr/>
          <p:nvPr/>
        </p:nvSpPr>
        <p:spPr>
          <a:xfrm>
            <a:off x="4457377" y="1292925"/>
            <a:ext cx="216000" cy="216000"/>
          </a:xfrm>
          <a:prstGeom prst="flowChartConnector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4" name="Flowchart: Connector 6"/>
          <p:cNvSpPr/>
          <p:nvPr/>
        </p:nvSpPr>
        <p:spPr>
          <a:xfrm>
            <a:off x="4457377" y="3102243"/>
            <a:ext cx="216000" cy="216000"/>
          </a:xfrm>
          <a:prstGeom prst="flowChartConnector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5" name="Flowchart: Connector 6"/>
          <p:cNvSpPr/>
          <p:nvPr/>
        </p:nvSpPr>
        <p:spPr>
          <a:xfrm>
            <a:off x="4457377" y="3622348"/>
            <a:ext cx="216000" cy="216000"/>
          </a:xfrm>
          <a:prstGeom prst="flowChartConnector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6" name="TextBox 25"/>
          <p:cNvSpPr txBox="1"/>
          <p:nvPr/>
        </p:nvSpPr>
        <p:spPr>
          <a:xfrm>
            <a:off x="4860030" y="1262425"/>
            <a:ext cx="374441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ko-KR" sz="1400" dirty="0" smtClean="0">
                <a:cs typeface="Arial" pitchFamily="34" charset="0"/>
              </a:rPr>
              <a:t>2. Понятие банковская цифровизация</a:t>
            </a:r>
            <a:endParaRPr lang="ko-KR" altLang="en-US" sz="1000" dirty="0">
              <a:cs typeface="Arial" pitchFamily="34" charset="0"/>
            </a:endParaRPr>
          </a:p>
        </p:txBody>
      </p:sp>
      <p:sp>
        <p:nvSpPr>
          <p:cNvPr id="27" name="Flowchart: Connector 6"/>
          <p:cNvSpPr/>
          <p:nvPr/>
        </p:nvSpPr>
        <p:spPr>
          <a:xfrm>
            <a:off x="4457377" y="4225454"/>
            <a:ext cx="216000" cy="216000"/>
          </a:xfrm>
          <a:prstGeom prst="flowChartConnector">
            <a:avLst/>
          </a:prstGeom>
          <a:solidFill>
            <a:srgbClr val="EF4A4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4860029" y="3576459"/>
            <a:ext cx="374441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 smtClean="0">
                <a:cs typeface="Times New Roman" panose="02020603050405020304" pitchFamily="18" charset="0"/>
              </a:rPr>
              <a:t>6. </a:t>
            </a:r>
            <a:r>
              <a:rPr lang="ru-RU" sz="1400" dirty="0" smtClean="0">
                <a:cs typeface="Times New Roman" panose="02020603050405020304" pitchFamily="18" charset="0"/>
              </a:rPr>
              <a:t>Онлайн-обслуживание</a:t>
            </a:r>
            <a:r>
              <a:rPr lang="en-US" sz="1400" dirty="0" smtClean="0">
                <a:cs typeface="Times New Roman" panose="02020603050405020304" pitchFamily="18" charset="0"/>
              </a:rPr>
              <a:t> </a:t>
            </a:r>
            <a:r>
              <a:rPr lang="ru-RU" sz="1400" dirty="0">
                <a:cs typeface="Times New Roman" panose="02020603050405020304" pitchFamily="18" charset="0"/>
              </a:rPr>
              <a:t>и регистрация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4860028" y="1844151"/>
            <a:ext cx="417646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/>
              <a:t>3. </a:t>
            </a:r>
            <a:r>
              <a:rPr lang="kk-KZ" sz="1400" b="1" dirty="0" smtClean="0"/>
              <a:t>Основные элементы цифровых платежей </a:t>
            </a:r>
            <a:endParaRPr lang="ru-RU" sz="1400" b="1" dirty="0"/>
          </a:p>
        </p:txBody>
      </p:sp>
    </p:spTree>
    <p:extLst>
      <p:ext uri="{BB962C8B-B14F-4D97-AF65-F5344CB8AC3E}">
        <p14:creationId xmlns="" xmlns:p14="http://schemas.microsoft.com/office/powerpoint/2010/main" val="10950559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707904" y="771550"/>
            <a:ext cx="5238328" cy="2862322"/>
          </a:xfrm>
          <a:prstGeom prst="rect">
            <a:avLst/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dirty="0">
                <a:cs typeface="Times New Roman" panose="02020603050405020304" pitchFamily="18" charset="0"/>
              </a:rPr>
              <a:t>«За годы независимости нам удалось войти в </a:t>
            </a:r>
            <a:endParaRPr lang="ru-RU" dirty="0" smtClean="0">
              <a:cs typeface="Times New Roman" panose="02020603050405020304" pitchFamily="18" charset="0"/>
            </a:endParaRPr>
          </a:p>
          <a:p>
            <a:pPr algn="ctr"/>
            <a:r>
              <a:rPr lang="ru-RU" dirty="0" smtClean="0">
                <a:cs typeface="Times New Roman" panose="02020603050405020304" pitchFamily="18" charset="0"/>
              </a:rPr>
              <a:t>число </a:t>
            </a:r>
            <a:r>
              <a:rPr lang="ru-RU" dirty="0">
                <a:cs typeface="Times New Roman" panose="02020603050405020304" pitchFamily="18" charset="0"/>
              </a:rPr>
              <a:t>50-ти конкурентоспособных стран </a:t>
            </a:r>
            <a:r>
              <a:rPr lang="ru-RU" dirty="0" smtClean="0">
                <a:cs typeface="Times New Roman" panose="02020603050405020304" pitchFamily="18" charset="0"/>
              </a:rPr>
              <a:t>мира</a:t>
            </a:r>
            <a:r>
              <a:rPr lang="ru-RU" dirty="0">
                <a:cs typeface="Times New Roman" panose="02020603050405020304" pitchFamily="18" charset="0"/>
              </a:rPr>
              <a:t>. Сейчас стоит задача по вхождению в </a:t>
            </a:r>
            <a:r>
              <a:rPr lang="ru-RU" dirty="0" smtClean="0">
                <a:cs typeface="Times New Roman" panose="02020603050405020304" pitchFamily="18" charset="0"/>
              </a:rPr>
              <a:t>30-ку</a:t>
            </a:r>
            <a:r>
              <a:rPr lang="ru-RU" dirty="0">
                <a:cs typeface="Times New Roman" panose="02020603050405020304" pitchFamily="18" charset="0"/>
              </a:rPr>
              <a:t>, </a:t>
            </a:r>
            <a:r>
              <a:rPr lang="ru-RU" dirty="0" smtClean="0">
                <a:cs typeface="Times New Roman" panose="02020603050405020304" pitchFamily="18" charset="0"/>
              </a:rPr>
              <a:t>ко-торая </a:t>
            </a:r>
            <a:r>
              <a:rPr lang="ru-RU" dirty="0">
                <a:cs typeface="Times New Roman" panose="02020603050405020304" pitchFamily="18" charset="0"/>
              </a:rPr>
              <a:t>требует от Казахстана нового </a:t>
            </a:r>
            <a:r>
              <a:rPr lang="ru-RU" dirty="0" smtClean="0">
                <a:cs typeface="Times New Roman" panose="02020603050405020304" pitchFamily="18" charset="0"/>
              </a:rPr>
              <a:t>инноваци-онного </a:t>
            </a:r>
            <a:r>
              <a:rPr lang="ru-RU" dirty="0">
                <a:cs typeface="Times New Roman" panose="02020603050405020304" pitchFamily="18" charset="0"/>
              </a:rPr>
              <a:t>развития и ускоренного </a:t>
            </a:r>
            <a:r>
              <a:rPr lang="ru-RU" dirty="0" smtClean="0">
                <a:cs typeface="Times New Roman" panose="02020603050405020304" pitchFamily="18" charset="0"/>
              </a:rPr>
              <a:t>технологическ- го </a:t>
            </a:r>
            <a:r>
              <a:rPr lang="ru-RU" dirty="0">
                <a:cs typeface="Times New Roman" panose="02020603050405020304" pitchFamily="18" charset="0"/>
              </a:rPr>
              <a:t>обновления. Поэтому в начале </a:t>
            </a:r>
            <a:r>
              <a:rPr lang="ru-RU" dirty="0" smtClean="0">
                <a:cs typeface="Times New Roman" panose="02020603050405020304" pitchFamily="18" charset="0"/>
              </a:rPr>
              <a:t>2018 </a:t>
            </a:r>
            <a:r>
              <a:rPr lang="ru-RU" dirty="0">
                <a:cs typeface="Times New Roman" panose="02020603050405020304" pitchFamily="18" charset="0"/>
              </a:rPr>
              <a:t>года я </a:t>
            </a:r>
            <a:r>
              <a:rPr lang="ru-RU" dirty="0" smtClean="0">
                <a:cs typeface="Times New Roman" panose="02020603050405020304" pitchFamily="18" charset="0"/>
              </a:rPr>
              <a:t> объявил </a:t>
            </a:r>
            <a:r>
              <a:rPr lang="ru-RU" dirty="0">
                <a:cs typeface="Times New Roman" panose="02020603050405020304" pitchFamily="18" charset="0"/>
              </a:rPr>
              <a:t>в своем Послании народу Казахстана о Третьей модернизации, стержнем которой </a:t>
            </a:r>
            <a:r>
              <a:rPr lang="ru-RU" dirty="0" smtClean="0">
                <a:cs typeface="Times New Roman" panose="02020603050405020304" pitchFamily="18" charset="0"/>
              </a:rPr>
              <a:t>   является </a:t>
            </a:r>
            <a:r>
              <a:rPr lang="ru-RU" dirty="0">
                <a:cs typeface="Times New Roman" panose="02020603050405020304" pitchFamily="18" charset="0"/>
              </a:rPr>
              <a:t>цифровизация»</a:t>
            </a:r>
          </a:p>
          <a:p>
            <a:pPr algn="ctr"/>
            <a:r>
              <a:rPr lang="ru-RU" b="1" dirty="0">
                <a:cs typeface="Times New Roman" panose="02020603050405020304" pitchFamily="18" charset="0"/>
              </a:rPr>
              <a:t>Нурсултан Назарбаев, елбасы РК</a:t>
            </a:r>
            <a:endParaRPr lang="ko-KR" altLang="en-US" b="1" dirty="0"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796136" y="195486"/>
            <a:ext cx="1496115" cy="369332"/>
          </a:xfrm>
          <a:prstGeom prst="rect">
            <a:avLst/>
          </a:prstGeom>
          <a:solidFill>
            <a:srgbClr val="EF4A4A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altLang="ko-KR" b="1" dirty="0" smtClean="0">
                <a:solidFill>
                  <a:schemeClr val="bg1"/>
                </a:solidFill>
                <a:cs typeface="Arial" pitchFamily="34" charset="0"/>
              </a:rPr>
              <a:t>1.Введение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012342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sz="quarter" idx="10"/>
          </p:nvPr>
        </p:nvSpPr>
        <p:spPr>
          <a:xfrm>
            <a:off x="1763689" y="737399"/>
            <a:ext cx="5574970" cy="379006"/>
          </a:xfr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/>
          <a:lstStyle/>
          <a:p>
            <a:r>
              <a:rPr lang="ru-RU" sz="2000" dirty="0" smtClean="0">
                <a:solidFill>
                  <a:schemeClr val="tx1"/>
                </a:solidFill>
                <a:cs typeface="Times New Roman" panose="02020603050405020304" pitchFamily="18" charset="0"/>
              </a:rPr>
              <a:t>Финансовая цифровизация</a:t>
            </a:r>
            <a:endParaRPr lang="ru-RU" sz="2000" dirty="0">
              <a:solidFill>
                <a:schemeClr val="tx1"/>
              </a:solidFill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707904" y="1375713"/>
            <a:ext cx="5328592" cy="160043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400" dirty="0" smtClean="0">
                <a:latin typeface="+mj-lt"/>
                <a:cs typeface="Times New Roman" panose="02020603050405020304" pitchFamily="18" charset="0"/>
              </a:rPr>
              <a:t>Предлагаемые цифровые финансовые решения изменяют    </a:t>
            </a:r>
            <a:r>
              <a:rPr lang="ru-RU" sz="1300" dirty="0" smtClean="0">
                <a:latin typeface="+mj-lt"/>
                <a:cs typeface="Times New Roman" panose="02020603050405020304" pitchFamily="18" charset="0"/>
              </a:rPr>
              <a:t>привычную</a:t>
            </a:r>
            <a:r>
              <a:rPr lang="ru-RU" sz="1400" dirty="0" smtClean="0">
                <a:latin typeface="+mj-lt"/>
                <a:cs typeface="Times New Roman" panose="02020603050405020304" pitchFamily="18" charset="0"/>
              </a:rPr>
              <a:t> структуру потребления, способствуют сокращению затрат на определенный функционал (обработка клиентских баз, программы лояльности и др.), повышают        эффектив-ность и качество бизнес-процессов (таргетирование  целевой аудитории, скоринг и др.), а также существенно влияют на      устойчивость развития профильного бизнеса.</a:t>
            </a:r>
          </a:p>
        </p:txBody>
      </p:sp>
      <p:grpSp>
        <p:nvGrpSpPr>
          <p:cNvPr id="5" name="Group 14"/>
          <p:cNvGrpSpPr/>
          <p:nvPr/>
        </p:nvGrpSpPr>
        <p:grpSpPr>
          <a:xfrm>
            <a:off x="323315" y="1275606"/>
            <a:ext cx="3744416" cy="3306604"/>
            <a:chOff x="2166950" y="1239188"/>
            <a:chExt cx="3298100" cy="3348192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6" name="Flowchart: Extract 6"/>
            <p:cNvSpPr/>
            <p:nvPr/>
          </p:nvSpPr>
          <p:spPr>
            <a:xfrm>
              <a:off x="3006000" y="1239188"/>
              <a:ext cx="1620000" cy="1620000"/>
            </a:xfrm>
            <a:prstGeom prst="flowChartExtra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+mj-lt"/>
              </a:endParaRPr>
            </a:p>
          </p:txBody>
        </p:sp>
        <p:sp>
          <p:nvSpPr>
            <p:cNvPr id="7" name="Flowchart: Extract 11"/>
            <p:cNvSpPr/>
            <p:nvPr/>
          </p:nvSpPr>
          <p:spPr>
            <a:xfrm>
              <a:off x="2166950" y="2967380"/>
              <a:ext cx="1620000" cy="1620000"/>
            </a:xfrm>
            <a:prstGeom prst="flowChartExtra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+mj-lt"/>
              </a:endParaRPr>
            </a:p>
          </p:txBody>
        </p:sp>
        <p:sp>
          <p:nvSpPr>
            <p:cNvPr id="8" name="Flowchart: Extract 12"/>
            <p:cNvSpPr/>
            <p:nvPr/>
          </p:nvSpPr>
          <p:spPr>
            <a:xfrm>
              <a:off x="3845050" y="2967380"/>
              <a:ext cx="1620000" cy="1620000"/>
            </a:xfrm>
            <a:prstGeom prst="flowChartExtra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+mj-lt"/>
              </a:endParaRPr>
            </a:p>
          </p:txBody>
        </p:sp>
        <p:sp>
          <p:nvSpPr>
            <p:cNvPr id="9" name="Flowchart: Merge 13"/>
            <p:cNvSpPr/>
            <p:nvPr/>
          </p:nvSpPr>
          <p:spPr>
            <a:xfrm>
              <a:off x="3060000" y="2942888"/>
              <a:ext cx="1512000" cy="1512000"/>
            </a:xfrm>
            <a:prstGeom prst="flowChartMerg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+mj-lt"/>
              </a:endParaRPr>
            </a:p>
          </p:txBody>
        </p:sp>
      </p:grpSp>
      <p:sp>
        <p:nvSpPr>
          <p:cNvPr id="10" name="Прямоугольник 9"/>
          <p:cNvSpPr/>
          <p:nvPr/>
        </p:nvSpPr>
        <p:spPr>
          <a:xfrm>
            <a:off x="1475656" y="2162985"/>
            <a:ext cx="143973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О</a:t>
            </a:r>
            <a:r>
              <a:rPr lang="kk-KZ" dirty="0" smtClean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нлайн-</a:t>
            </a:r>
          </a:p>
          <a:p>
            <a:pPr algn="ctr"/>
            <a:r>
              <a:rPr lang="kk-KZ" dirty="0" smtClean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платежи</a:t>
            </a:r>
            <a:endParaRPr lang="ru-RU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17025" y="4087178"/>
            <a:ext cx="1651805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1300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Б</a:t>
            </a:r>
            <a:r>
              <a:rPr lang="kk-KZ" sz="1300" dirty="0" smtClean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иометрическая </a:t>
            </a:r>
          </a:p>
          <a:p>
            <a:pPr algn="ctr"/>
            <a:r>
              <a:rPr lang="kk-KZ" sz="1300" dirty="0" smtClean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идентификация</a:t>
            </a:r>
            <a:endParaRPr lang="ru-RU" sz="13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441385" y="4195469"/>
            <a:ext cx="141346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kk-KZ" sz="1600" dirty="0" smtClean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Роботизация</a:t>
            </a:r>
            <a:endParaRPr lang="ru-RU" sz="1600" dirty="0">
              <a:solidFill>
                <a:schemeClr val="bg1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455906" y="2984734"/>
            <a:ext cx="1535998" cy="3231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500" dirty="0" smtClean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Цифровизация</a:t>
            </a:r>
            <a:endParaRPr lang="ru-RU" sz="1500" dirty="0">
              <a:solidFill>
                <a:schemeClr val="bg1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838482" y="3124570"/>
            <a:ext cx="5067436" cy="78386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kk-KZ" sz="14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Самыми популярными направлениями финтех-инноваций в банковском секторе являются технологии </a:t>
            </a:r>
            <a:r>
              <a:rPr lang="kk-KZ" sz="1400" dirty="0" smtClean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онлайн-плате-жей</a:t>
            </a:r>
            <a:r>
              <a:rPr lang="kk-KZ" sz="14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, биометрической идентификации и роботизации.</a:t>
            </a:r>
            <a:endParaRPr lang="ru-RU" sz="12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239772" y="145882"/>
            <a:ext cx="4622804" cy="369332"/>
          </a:xfrm>
          <a:prstGeom prst="rect">
            <a:avLst/>
          </a:prstGeom>
          <a:solidFill>
            <a:srgbClr val="EF4A4A"/>
          </a:solidFill>
          <a:ln>
            <a:solidFill>
              <a:srgbClr val="EF4A4A"/>
            </a:solidFill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ru-RU" altLang="ko-KR" b="1" dirty="0">
                <a:cs typeface="Arial" pitchFamily="34" charset="0"/>
              </a:rPr>
              <a:t>2. Понятие банковская цифровизация </a:t>
            </a:r>
            <a:endParaRPr lang="ru-RU" b="1" dirty="0"/>
          </a:p>
        </p:txBody>
      </p:sp>
    </p:spTree>
    <p:extLst>
      <p:ext uri="{BB962C8B-B14F-4D97-AF65-F5344CB8AC3E}">
        <p14:creationId xmlns="" xmlns:p14="http://schemas.microsoft.com/office/powerpoint/2010/main" val="25153240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1" name="Chart 7">
            <a:extLst>
              <a:ext uri="{FF2B5EF4-FFF2-40B4-BE49-F238E27FC236}">
                <a16:creationId xmlns="" xmlns:a16="http://schemas.microsoft.com/office/drawing/2014/main" id="{637DC7E3-78CA-47C9-8150-BE90D886914A}"/>
              </a:ext>
            </a:extLst>
          </p:cNvPr>
          <p:cNvGraphicFramePr/>
          <p:nvPr>
            <p:extLst>
              <p:ext uri="{D42A27DB-BD31-4B8C-83A1-F6EECF244321}">
                <p14:modId xmlns="" xmlns:p14="http://schemas.microsoft.com/office/powerpoint/2010/main" val="1817871060"/>
              </p:ext>
            </p:extLst>
          </p:nvPr>
        </p:nvGraphicFramePr>
        <p:xfrm>
          <a:off x="4788024" y="2785134"/>
          <a:ext cx="1896265" cy="19848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101744" y="2039605"/>
            <a:ext cx="3102104" cy="95410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r>
              <a:rPr lang="ru-RU" altLang="ko-KR" sz="1400" dirty="0">
                <a:latin typeface="+mj-lt"/>
                <a:cs typeface="Times New Roman" panose="02020603050405020304" pitchFamily="18" charset="0"/>
              </a:rPr>
              <a:t>Aктивы бaнков второго уровня, по дaнным официaльной стaтистики, состaвляют чуть болee </a:t>
            </a:r>
            <a:r>
              <a:rPr lang="en-US" altLang="ko-KR" sz="1400" dirty="0" smtClean="0">
                <a:latin typeface="+mj-lt"/>
                <a:cs typeface="Times New Roman" panose="02020603050405020304" pitchFamily="18" charset="0"/>
              </a:rPr>
              <a:t>42,4</a:t>
            </a:r>
            <a:r>
              <a:rPr lang="ru-RU" altLang="ko-KR" sz="1400" dirty="0" smtClean="0">
                <a:latin typeface="+mj-lt"/>
                <a:cs typeface="Times New Roman" panose="02020603050405020304" pitchFamily="18" charset="0"/>
              </a:rPr>
              <a:t>% </a:t>
            </a:r>
            <a:r>
              <a:rPr lang="ru-RU" altLang="ko-KR" sz="1400" dirty="0">
                <a:latin typeface="+mj-lt"/>
                <a:cs typeface="Times New Roman" panose="02020603050405020304" pitchFamily="18" charset="0"/>
              </a:rPr>
              <a:t>от ВВП рeспублики</a:t>
            </a:r>
            <a:r>
              <a:rPr lang="en-US" altLang="ko-KR" sz="1400" dirty="0">
                <a:latin typeface="+mj-lt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419872" y="2134117"/>
            <a:ext cx="1796964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00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42,4%</a:t>
            </a:r>
            <a:endParaRPr lang="ko-KR" altLang="en-US" sz="4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6516216" y="843558"/>
            <a:ext cx="2304256" cy="788312"/>
            <a:chOff x="3017859" y="4325999"/>
            <a:chExt cx="1870812" cy="788312"/>
          </a:xfrm>
        </p:grpSpPr>
        <p:sp>
          <p:nvSpPr>
            <p:cNvPr id="13" name="TextBox 12"/>
            <p:cNvSpPr txBox="1"/>
            <p:nvPr/>
          </p:nvSpPr>
          <p:spPr>
            <a:xfrm>
              <a:off x="3021856" y="4837312"/>
              <a:ext cx="1866815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3017859" y="4325999"/>
              <a:ext cx="1870812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6" name="TextBox 15"/>
          <p:cNvSpPr txBox="1"/>
          <p:nvPr/>
        </p:nvSpPr>
        <p:spPr>
          <a:xfrm>
            <a:off x="6521139" y="2653356"/>
            <a:ext cx="2299333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18" name="Group 17"/>
          <p:cNvGrpSpPr/>
          <p:nvPr/>
        </p:nvGrpSpPr>
        <p:grpSpPr>
          <a:xfrm>
            <a:off x="6516216" y="3450655"/>
            <a:ext cx="2304256" cy="788312"/>
            <a:chOff x="3017859" y="4325999"/>
            <a:chExt cx="1870812" cy="788312"/>
          </a:xfrm>
        </p:grpSpPr>
        <p:sp>
          <p:nvSpPr>
            <p:cNvPr id="19" name="TextBox 18"/>
            <p:cNvSpPr txBox="1"/>
            <p:nvPr/>
          </p:nvSpPr>
          <p:spPr>
            <a:xfrm>
              <a:off x="3021856" y="4837312"/>
              <a:ext cx="1866815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3017859" y="4325999"/>
              <a:ext cx="1870812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3" name="TextBox 22">
            <a:extLst>
              <a:ext uri="{FF2B5EF4-FFF2-40B4-BE49-F238E27FC236}">
                <a16:creationId xmlns="" xmlns:a16="http://schemas.microsoft.com/office/drawing/2014/main" id="{0ADAC8A1-5441-42D0-BCA5-96CAAFC0CB58}"/>
              </a:ext>
            </a:extLst>
          </p:cNvPr>
          <p:cNvSpPr txBox="1"/>
          <p:nvPr/>
        </p:nvSpPr>
        <p:spPr>
          <a:xfrm>
            <a:off x="129060" y="816543"/>
            <a:ext cx="8891524" cy="33855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kk-KZ" sz="1600" dirty="0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Бaнковский сeктор – однa из крупнeйших отрaслeй </a:t>
            </a:r>
            <a:r>
              <a:rPr lang="kk-KZ" sz="1600" dirty="0" smtClean="0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в </a:t>
            </a:r>
            <a:r>
              <a:rPr lang="kk-KZ" sz="1600" dirty="0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экономикe Кaзaхстaнa. </a:t>
            </a:r>
            <a:endParaRPr lang="en-US" sz="1600" dirty="0">
              <a:solidFill>
                <a:schemeClr val="tx1"/>
              </a:solidFill>
              <a:latin typeface="+mj-lt"/>
              <a:cs typeface="Times New Roman" panose="02020603050405020304" pitchFamily="18" charset="0"/>
            </a:endParaRPr>
          </a:p>
        </p:txBody>
      </p:sp>
      <p:graphicFrame>
        <p:nvGraphicFramePr>
          <p:cNvPr id="24" name="Chart 7">
            <a:extLst>
              <a:ext uri="{FF2B5EF4-FFF2-40B4-BE49-F238E27FC236}">
                <a16:creationId xmlns="" xmlns:a16="http://schemas.microsoft.com/office/drawing/2014/main" id="{F79AA942-B7B0-4CF9-A2F7-96BD8D103BDA}"/>
              </a:ext>
            </a:extLst>
          </p:cNvPr>
          <p:cNvGraphicFramePr/>
          <p:nvPr>
            <p:extLst>
              <p:ext uri="{D42A27DB-BD31-4B8C-83A1-F6EECF244321}">
                <p14:modId xmlns="" xmlns:p14="http://schemas.microsoft.com/office/powerpoint/2010/main" val="1806495823"/>
              </p:ext>
            </p:extLst>
          </p:nvPr>
        </p:nvGraphicFramePr>
        <p:xfrm>
          <a:off x="2843808" y="1575655"/>
          <a:ext cx="2646045" cy="19848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5" name="TextBox 24">
            <a:extLst>
              <a:ext uri="{FF2B5EF4-FFF2-40B4-BE49-F238E27FC236}">
                <a16:creationId xmlns="" xmlns:a16="http://schemas.microsoft.com/office/drawing/2014/main" id="{BCCB2A27-89AA-4C44-B8E5-0035488CD084}"/>
              </a:ext>
            </a:extLst>
          </p:cNvPr>
          <p:cNvSpPr txBox="1"/>
          <p:nvPr/>
        </p:nvSpPr>
        <p:spPr>
          <a:xfrm>
            <a:off x="129060" y="3752824"/>
            <a:ext cx="4572508" cy="95410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1400" dirty="0" smtClean="0">
                <a:latin typeface="+mj-lt"/>
                <a:cs typeface="Times New Roman" panose="02020603050405020304" pitchFamily="18" charset="0"/>
              </a:rPr>
              <a:t>На сегодняшний день банковский сектор Казахстана </a:t>
            </a:r>
            <a:endParaRPr lang="en-US" sz="1400" dirty="0" smtClean="0">
              <a:latin typeface="+mj-lt"/>
              <a:cs typeface="Times New Roman" panose="02020603050405020304" pitchFamily="18" charset="0"/>
            </a:endParaRPr>
          </a:p>
          <a:p>
            <a:r>
              <a:rPr lang="ru-RU" sz="1400" dirty="0" smtClean="0">
                <a:latin typeface="+mj-lt"/>
                <a:cs typeface="Times New Roman" panose="02020603050405020304" pitchFamily="18" charset="0"/>
              </a:rPr>
              <a:t>представлен 23 банками второго уровня, из которых </a:t>
            </a:r>
            <a:endParaRPr lang="en-US" sz="1400" dirty="0" smtClean="0">
              <a:latin typeface="+mj-lt"/>
              <a:cs typeface="Times New Roman" panose="02020603050405020304" pitchFamily="18" charset="0"/>
            </a:endParaRPr>
          </a:p>
          <a:p>
            <a:r>
              <a:rPr lang="ru-RU" sz="1400" dirty="0" smtClean="0">
                <a:latin typeface="+mj-lt"/>
                <a:cs typeface="Times New Roman" panose="02020603050405020304" pitchFamily="18" charset="0"/>
              </a:rPr>
              <a:t>1</a:t>
            </a:r>
            <a:r>
              <a:rPr lang="kk-KZ" sz="1400" dirty="0">
                <a:latin typeface="+mj-lt"/>
                <a:cs typeface="Times New Roman" panose="02020603050405020304" pitchFamily="18" charset="0"/>
              </a:rPr>
              <a:t>4</a:t>
            </a:r>
            <a:r>
              <a:rPr lang="ru-RU" sz="1400" dirty="0" smtClean="0">
                <a:latin typeface="+mj-lt"/>
                <a:cs typeface="Times New Roman" panose="02020603050405020304" pitchFamily="18" charset="0"/>
              </a:rPr>
              <a:t> </a:t>
            </a:r>
            <a:r>
              <a:rPr lang="ru-RU" sz="1400" dirty="0">
                <a:latin typeface="+mj-lt"/>
                <a:cs typeface="Times New Roman" panose="02020603050405020304" pitchFamily="18" charset="0"/>
              </a:rPr>
              <a:t>– банки с иностранным участием, имеющие долю </a:t>
            </a:r>
          </a:p>
          <a:p>
            <a:r>
              <a:rPr lang="en-US" sz="1400" dirty="0" smtClean="0">
                <a:latin typeface="+mj-lt"/>
                <a:cs typeface="Times New Roman" panose="02020603050405020304" pitchFamily="18" charset="0"/>
              </a:rPr>
              <a:t>60</a:t>
            </a:r>
            <a:r>
              <a:rPr lang="kk-KZ" sz="1400" dirty="0" smtClean="0">
                <a:latin typeface="+mj-lt"/>
                <a:cs typeface="Times New Roman" panose="02020603050405020304" pitchFamily="18" charset="0"/>
              </a:rPr>
              <a:t>,9</a:t>
            </a:r>
            <a:r>
              <a:rPr lang="ru-RU" sz="1400" dirty="0" smtClean="0">
                <a:latin typeface="+mj-lt"/>
                <a:cs typeface="Times New Roman" panose="02020603050405020304" pitchFamily="18" charset="0"/>
              </a:rPr>
              <a:t>% </a:t>
            </a:r>
            <a:r>
              <a:rPr lang="ru-RU" sz="1400" dirty="0">
                <a:latin typeface="+mj-lt"/>
                <a:cs typeface="Times New Roman" panose="02020603050405020304" pitchFamily="18" charset="0"/>
              </a:rPr>
              <a:t>в общем количестве БВУ.</a:t>
            </a:r>
            <a:endParaRPr lang="en-US" sz="1400" dirty="0"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="" xmlns:a16="http://schemas.microsoft.com/office/drawing/2014/main" id="{26302365-01FE-49FF-A80E-CEE7F9B6050E}"/>
              </a:ext>
            </a:extLst>
          </p:cNvPr>
          <p:cNvSpPr txBox="1"/>
          <p:nvPr/>
        </p:nvSpPr>
        <p:spPr>
          <a:xfrm>
            <a:off x="5076056" y="3560479"/>
            <a:ext cx="464343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60</a:t>
            </a:r>
            <a:r>
              <a:rPr lang="kk-KZ" sz="360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,9</a:t>
            </a:r>
            <a:r>
              <a:rPr lang="en-US" sz="360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%</a:t>
            </a:r>
            <a:endParaRPr lang="en-US" sz="3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2239772" y="145882"/>
            <a:ext cx="4622804" cy="369332"/>
          </a:xfrm>
          <a:prstGeom prst="rect">
            <a:avLst/>
          </a:prstGeom>
          <a:solidFill>
            <a:srgbClr val="EF4A4A"/>
          </a:solidFill>
          <a:ln>
            <a:solidFill>
              <a:srgbClr val="EF4A4A"/>
            </a:solidFill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ru-RU" altLang="ko-KR" b="1" dirty="0">
                <a:cs typeface="Arial" pitchFamily="34" charset="0"/>
              </a:rPr>
              <a:t>2. Понятие банковская цифровизация </a:t>
            </a:r>
            <a:endParaRPr lang="ru-RU" b="1" dirty="0"/>
          </a:p>
        </p:txBody>
      </p:sp>
    </p:spTree>
    <p:extLst>
      <p:ext uri="{BB962C8B-B14F-4D97-AF65-F5344CB8AC3E}">
        <p14:creationId xmlns="" xmlns:p14="http://schemas.microsoft.com/office/powerpoint/2010/main" val="20556595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sz="quarter" idx="10"/>
          </p:nvPr>
        </p:nvSpPr>
        <p:spPr>
          <a:xfrm>
            <a:off x="1619672" y="594222"/>
            <a:ext cx="6264696" cy="324036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ru-RU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000" dirty="0">
                <a:solidFill>
                  <a:srgbClr val="202122"/>
                </a:solidFill>
                <a:cs typeface="Times New Roman" panose="02020603050405020304" pitchFamily="18" charset="0"/>
              </a:rPr>
              <a:t>Электронная платёжная система </a:t>
            </a:r>
            <a:endParaRPr lang="ru-RU" sz="2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79512" y="1045061"/>
            <a:ext cx="5040560" cy="224676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14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1400" b="1" dirty="0" smtClean="0">
                <a:solidFill>
                  <a:srgbClr val="202122"/>
                </a:solidFill>
                <a:latin typeface="+mj-lt"/>
                <a:cs typeface="Times New Roman" panose="02020603050405020304" pitchFamily="18" charset="0"/>
              </a:rPr>
              <a:t>Электронная </a:t>
            </a:r>
            <a:r>
              <a:rPr lang="ru-RU" sz="1400" b="1" dirty="0">
                <a:solidFill>
                  <a:srgbClr val="202122"/>
                </a:solidFill>
                <a:latin typeface="+mj-lt"/>
                <a:cs typeface="Times New Roman" panose="02020603050405020304" pitchFamily="18" charset="0"/>
              </a:rPr>
              <a:t>платёжная </a:t>
            </a:r>
            <a:r>
              <a:rPr lang="ru-RU" sz="1400" b="1" dirty="0" smtClean="0">
                <a:solidFill>
                  <a:srgbClr val="202122"/>
                </a:solidFill>
                <a:latin typeface="+mj-lt"/>
                <a:cs typeface="Times New Roman" panose="02020603050405020304" pitchFamily="18" charset="0"/>
              </a:rPr>
              <a:t>система</a:t>
            </a:r>
            <a:r>
              <a:rPr lang="ru-RU" sz="1400" dirty="0" smtClean="0">
                <a:solidFill>
                  <a:srgbClr val="202122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ru-RU" sz="1400" dirty="0">
                <a:solidFill>
                  <a:srgbClr val="202122"/>
                </a:solidFill>
                <a:latin typeface="+mj-lt"/>
                <a:cs typeface="Times New Roman" panose="02020603050405020304" pitchFamily="18" charset="0"/>
              </a:rPr>
              <a:t>- </a:t>
            </a:r>
            <a:r>
              <a:rPr lang="ru-RU" sz="1400" dirty="0" smtClean="0">
                <a:solidFill>
                  <a:srgbClr val="202122"/>
                </a:solidFill>
                <a:latin typeface="+mj-lt"/>
                <a:cs typeface="Times New Roman" panose="02020603050405020304" pitchFamily="18" charset="0"/>
              </a:rPr>
              <a:t>система расчетов    между </a:t>
            </a:r>
            <a:r>
              <a:rPr lang="ru-RU" sz="1400" dirty="0">
                <a:solidFill>
                  <a:srgbClr val="202122"/>
                </a:solidFill>
                <a:latin typeface="+mj-lt"/>
                <a:cs typeface="Times New Roman" panose="02020603050405020304" pitchFamily="18" charset="0"/>
              </a:rPr>
              <a:t>финансовыми организациями, </a:t>
            </a:r>
            <a:r>
              <a:rPr lang="ru-RU" sz="1400" dirty="0" smtClean="0">
                <a:solidFill>
                  <a:srgbClr val="202122"/>
                </a:solidFill>
                <a:latin typeface="+mj-lt"/>
                <a:cs typeface="Times New Roman" panose="02020603050405020304" pitchFamily="18" charset="0"/>
              </a:rPr>
              <a:t>бизнес-организаци-ми </a:t>
            </a:r>
            <a:r>
              <a:rPr lang="ru-RU" sz="1400" dirty="0">
                <a:solidFill>
                  <a:srgbClr val="202122"/>
                </a:solidFill>
                <a:latin typeface="+mj-lt"/>
                <a:cs typeface="Times New Roman" panose="02020603050405020304" pitchFamily="18" charset="0"/>
              </a:rPr>
              <a:t>и интернет-пользователями при покупке-продаже </a:t>
            </a:r>
            <a:r>
              <a:rPr lang="ru-RU" sz="1400" dirty="0" smtClean="0">
                <a:solidFill>
                  <a:srgbClr val="202122"/>
                </a:solidFill>
                <a:latin typeface="+mj-lt"/>
                <a:cs typeface="Times New Roman" panose="02020603050405020304" pitchFamily="18" charset="0"/>
              </a:rPr>
              <a:t>това-ров </a:t>
            </a:r>
            <a:r>
              <a:rPr lang="ru-RU" sz="1400" dirty="0">
                <a:solidFill>
                  <a:srgbClr val="202122"/>
                </a:solidFill>
                <a:latin typeface="+mj-lt"/>
                <a:cs typeface="Times New Roman" panose="02020603050405020304" pitchFamily="18" charset="0"/>
              </a:rPr>
              <a:t>и услуг через </a:t>
            </a:r>
            <a:r>
              <a:rPr lang="ru-RU" sz="1400" dirty="0" smtClean="0">
                <a:solidFill>
                  <a:srgbClr val="202122"/>
                </a:solidFill>
                <a:latin typeface="+mj-lt"/>
                <a:cs typeface="Times New Roman" panose="02020603050405020304" pitchFamily="18" charset="0"/>
              </a:rPr>
              <a:t>Интернет. </a:t>
            </a:r>
          </a:p>
          <a:p>
            <a:r>
              <a:rPr lang="ru-RU" sz="1400" dirty="0">
                <a:solidFill>
                  <a:srgbClr val="202122"/>
                </a:solidFill>
                <a:latin typeface="+mj-lt"/>
                <a:cs typeface="Times New Roman" panose="02020603050405020304" pitchFamily="18" charset="0"/>
              </a:rPr>
              <a:t>Такие системы представляют собой электронные версии  традиционных платёжных систем и по схеме оплаты        делятся на</a:t>
            </a:r>
            <a:r>
              <a:rPr lang="ru-RU" sz="1400" dirty="0" smtClean="0">
                <a:solidFill>
                  <a:srgbClr val="202122"/>
                </a:solidFill>
                <a:latin typeface="+mj-lt"/>
                <a:cs typeface="Times New Roman" panose="02020603050405020304" pitchFamily="18" charset="0"/>
              </a:rPr>
              <a:t>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1400" dirty="0" smtClean="0">
                <a:solidFill>
                  <a:srgbClr val="202122"/>
                </a:solidFill>
                <a:latin typeface="+mj-lt"/>
                <a:cs typeface="Times New Roman" panose="02020603050405020304" pitchFamily="18" charset="0"/>
              </a:rPr>
              <a:t>дебетовые (</a:t>
            </a:r>
            <a:r>
              <a:rPr lang="ru-RU" sz="1400" dirty="0">
                <a:solidFill>
                  <a:srgbClr val="202122"/>
                </a:solidFill>
                <a:latin typeface="+mj-lt"/>
                <a:cs typeface="Times New Roman" panose="02020603050405020304" pitchFamily="18" charset="0"/>
              </a:rPr>
              <a:t>работающие с электронными чеками и </a:t>
            </a:r>
            <a:r>
              <a:rPr lang="ru-RU" sz="1400" dirty="0" smtClean="0">
                <a:solidFill>
                  <a:srgbClr val="202122"/>
                </a:solidFill>
                <a:latin typeface="+mj-lt"/>
                <a:cs typeface="Times New Roman" panose="02020603050405020304" pitchFamily="18" charset="0"/>
              </a:rPr>
              <a:t>циф- ровой </a:t>
            </a:r>
            <a:r>
              <a:rPr lang="ru-RU" sz="1400" dirty="0">
                <a:solidFill>
                  <a:srgbClr val="202122"/>
                </a:solidFill>
                <a:latin typeface="+mj-lt"/>
                <a:cs typeface="Times New Roman" panose="02020603050405020304" pitchFamily="18" charset="0"/>
              </a:rPr>
              <a:t>наличностью</a:t>
            </a:r>
            <a:r>
              <a:rPr lang="ru-RU" sz="1400" dirty="0" smtClean="0">
                <a:solidFill>
                  <a:srgbClr val="202122"/>
                </a:solidFill>
                <a:latin typeface="+mj-lt"/>
                <a:cs typeface="Times New Roman" panose="02020603050405020304" pitchFamily="18" charset="0"/>
              </a:rPr>
              <a:t>);</a:t>
            </a:r>
            <a:endParaRPr lang="ru-RU" sz="1400" dirty="0">
              <a:solidFill>
                <a:srgbClr val="202122"/>
              </a:solidFill>
              <a:latin typeface="+mj-lt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1400" dirty="0" smtClean="0">
                <a:solidFill>
                  <a:srgbClr val="202122"/>
                </a:solidFill>
                <a:latin typeface="+mj-lt"/>
                <a:cs typeface="Times New Roman" panose="02020603050405020304" pitchFamily="18" charset="0"/>
              </a:rPr>
              <a:t>кредитные </a:t>
            </a:r>
            <a:r>
              <a:rPr lang="ru-RU" sz="1400" dirty="0">
                <a:solidFill>
                  <a:srgbClr val="202122"/>
                </a:solidFill>
                <a:latin typeface="+mj-lt"/>
                <a:cs typeface="Times New Roman" panose="02020603050405020304" pitchFamily="18" charset="0"/>
              </a:rPr>
              <a:t>(работающие с кредитными карточками).</a:t>
            </a:r>
            <a:endParaRPr lang="ru-RU" sz="1400" b="0" i="0" dirty="0">
              <a:solidFill>
                <a:srgbClr val="202122"/>
              </a:solidFill>
              <a:effectLst/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440618" y="123120"/>
            <a:ext cx="4622804" cy="369332"/>
          </a:xfrm>
          <a:prstGeom prst="rect">
            <a:avLst/>
          </a:prstGeom>
          <a:solidFill>
            <a:srgbClr val="EF4A4A"/>
          </a:solidFill>
          <a:ln>
            <a:solidFill>
              <a:srgbClr val="EF4A4A"/>
            </a:solidFill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ru-RU" altLang="ko-KR" b="1" dirty="0">
                <a:cs typeface="Arial" pitchFamily="34" charset="0"/>
              </a:rPr>
              <a:t>2. Понятие банковская цифровизация </a:t>
            </a:r>
            <a:endParaRPr lang="ru-RU" b="1" dirty="0"/>
          </a:p>
        </p:txBody>
      </p:sp>
      <p:pic>
        <p:nvPicPr>
          <p:cNvPr id="1026" name="Picture 2" descr="Какие платежные системы безопасны  426820 - Kapital.kz 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backgroundRemoval t="14167" b="92396" l="12875" r="86250">
                        <a14:foregroundMark x1="55500" y1="48646" x2="57000" y2="4968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 l="3779" t="13134" r="4557" b="7864"/>
          <a:stretch/>
        </p:blipFill>
        <p:spPr bwMode="auto">
          <a:xfrm>
            <a:off x="5652120" y="1491630"/>
            <a:ext cx="2988333" cy="3090707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724128" y="1115210"/>
            <a:ext cx="3168352" cy="216024"/>
          </a:xfrm>
          <a:prstGeom prst="rect">
            <a:avLst/>
          </a:prstGeom>
          <a:ln w="127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900" b="1" dirty="0" smtClean="0"/>
              <a:t>Самая безопасная электронная  плат</a:t>
            </a:r>
            <a:r>
              <a:rPr lang="ru-RU" sz="900" b="1" dirty="0"/>
              <a:t>ё</a:t>
            </a:r>
            <a:r>
              <a:rPr lang="kk-KZ" sz="900" b="1" dirty="0" smtClean="0"/>
              <a:t>жная система</a:t>
            </a:r>
            <a:endParaRPr lang="ru-RU" sz="900" b="1" dirty="0"/>
          </a:p>
        </p:txBody>
      </p:sp>
      <p:pic>
        <p:nvPicPr>
          <p:cNvPr id="1028" name="Picture 4" descr="Платежные провайдеры • Что такое AdvCash • Corefy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=""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1882" y1="36975" x2="7059" y2="37815"/>
                        <a14:foregroundMark x1="11059" y1="46218" x2="18118" y2="34454"/>
                        <a14:foregroundMark x1="22353" y1="35294" x2="25412" y2="64706"/>
                        <a14:foregroundMark x1="37882" y1="35294" x2="35059" y2="36975"/>
                        <a14:foregroundMark x1="43529" y1="36975" x2="47765" y2="36975"/>
                        <a14:foregroundMark x1="56941" y1="36134" x2="52235" y2="36975"/>
                        <a14:foregroundMark x1="61412" y1="21849" x2="61412" y2="4621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2283718"/>
            <a:ext cx="831314" cy="23276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Логотип WebMoney (ВебМани) / Платежные системы / TopLogos.ru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1080" y="1555501"/>
            <a:ext cx="1425756" cy="43204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="" xmlns:a14="http://schemas.microsoft.com/office/drawing/2010/main">
                  <a14:imgLayer r:embed="rId8">
                    <a14:imgEffect>
                      <a14:backgroundRemoval t="10000" b="90000" l="10000" r="90000">
                        <a14:foregroundMark x1="11563" y1="40000" x2="13438" y2="52619"/>
                        <a14:foregroundMark x1="17083" y1="46905" x2="18750" y2="46905"/>
                        <a14:foregroundMark x1="21563" y1="48810" x2="21563" y2="52381"/>
                        <a14:foregroundMark x1="29583" y1="46429" x2="29583" y2="49524"/>
                        <a14:foregroundMark x1="31979" y1="48333" x2="31458" y2="51667"/>
                        <a14:foregroundMark x1="36354" y1="48333" x2="37083" y2="50714"/>
                        <a14:foregroundMark x1="43125" y1="48333" x2="43125" y2="50952"/>
                        <a14:foregroundMark x1="51042" y1="52619" x2="52708" y2="52143"/>
                        <a14:foregroundMark x1="56042" y1="52857" x2="56042" y2="54762"/>
                        <a14:foregroundMark x1="61771" y1="53571" x2="61563" y2="55476"/>
                        <a14:foregroundMark x1="66250" y1="52619" x2="66771" y2="55952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732193" y="2643758"/>
            <a:ext cx="1481307" cy="648072"/>
          </a:xfrm>
          <a:prstGeom prst="rect">
            <a:avLst/>
          </a:prstGeom>
        </p:spPr>
      </p:pic>
      <p:pic>
        <p:nvPicPr>
          <p:cNvPr id="1036" name="Picture 12" descr="QIWI и Яндекс.Такси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7676" y="3429704"/>
            <a:ext cx="942973" cy="45224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PayPal: Konto löschen – so geht&amp;#39;s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BEBA8EAE-BF5A-486C-A8C5-ECC9F3942E4B}">
                <a14:imgProps xmlns="" xmlns:a14="http://schemas.microsoft.com/office/drawing/2010/main">
                  <a14:imgLayer r:embed="rId11">
                    <a14:imgEffect>
                      <a14:backgroundRemoval t="35726" b="66986" l="20167" r="80167">
                        <a14:foregroundMark x1="39500" y1="47049" x2="39333" y2="51834"/>
                        <a14:foregroundMark x1="48333" y1="50558" x2="51167" y2="50558"/>
                        <a14:foregroundMark x1="54667" y1="50239" x2="56167" y2="53748"/>
                        <a14:foregroundMark x1="64000" y1="48644" x2="62667" y2="55343"/>
                        <a14:foregroundMark x1="70000" y1="51196" x2="70000" y2="51196"/>
                        <a14:foregroundMark x1="78667" y1="49601" x2="78667" y2="5151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9109" t="34373" r="19781" b="33073"/>
          <a:stretch/>
        </p:blipFill>
        <p:spPr bwMode="auto">
          <a:xfrm>
            <a:off x="7947606" y="4011910"/>
            <a:ext cx="1012704" cy="28188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8407054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907704" y="195486"/>
            <a:ext cx="5310336" cy="369332"/>
          </a:xfrm>
          <a:prstGeom prst="rect">
            <a:avLst/>
          </a:prstGeom>
          <a:solidFill>
            <a:srgbClr val="EF4A4A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3. </a:t>
            </a:r>
            <a:r>
              <a:rPr lang="kk-KZ" b="1" dirty="0">
                <a:solidFill>
                  <a:schemeClr val="bg1"/>
                </a:solidFill>
              </a:rPr>
              <a:t>Основные элементы цифровых платежей </a:t>
            </a:r>
            <a:endParaRPr lang="ru-RU" b="1" dirty="0">
              <a:solidFill>
                <a:schemeClr val="bg1"/>
              </a:solidFill>
            </a:endParaRPr>
          </a:p>
        </p:txBody>
      </p:sp>
      <p:graphicFrame>
        <p:nvGraphicFramePr>
          <p:cNvPr id="9" name="Схема 8"/>
          <p:cNvGraphicFramePr/>
          <p:nvPr>
            <p:extLst>
              <p:ext uri="{D42A27DB-BD31-4B8C-83A1-F6EECF244321}">
                <p14:modId xmlns="" xmlns:p14="http://schemas.microsoft.com/office/powerpoint/2010/main" val="4172332320"/>
              </p:ext>
            </p:extLst>
          </p:nvPr>
        </p:nvGraphicFramePr>
        <p:xfrm>
          <a:off x="327838" y="843558"/>
          <a:ext cx="8470068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="" xmlns:p14="http://schemas.microsoft.com/office/powerpoint/2010/main" val="17654449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sz="quarter" idx="10"/>
          </p:nvPr>
        </p:nvSpPr>
        <p:spPr>
          <a:xfrm>
            <a:off x="1079612" y="267494"/>
            <a:ext cx="6984776" cy="432048"/>
          </a:xfrm>
          <a:solidFill>
            <a:srgbClr val="EF4A4A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ru-RU" sz="2400" b="1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4. Развитие онлайн платежей</a:t>
            </a:r>
            <a:endParaRPr lang="ru-RU" sz="2400" b="1" dirty="0">
              <a:solidFill>
                <a:schemeClr val="bg1"/>
              </a:solidFill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/>
          <a:srcRect l="2083" r="10417"/>
          <a:stretch/>
        </p:blipFill>
        <p:spPr>
          <a:xfrm>
            <a:off x="1547664" y="987574"/>
            <a:ext cx="6048672" cy="387522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754798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sz="quarter" idx="10"/>
          </p:nvPr>
        </p:nvSpPr>
        <p:spPr>
          <a:xfrm>
            <a:off x="683568" y="411510"/>
            <a:ext cx="7848872" cy="432048"/>
          </a:xfrm>
          <a:solidFill>
            <a:srgbClr val="EF4A4A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ru-RU" sz="2400" b="1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5. Системы </a:t>
            </a:r>
            <a:r>
              <a:rPr lang="ru-RU" sz="2400" b="1" dirty="0">
                <a:solidFill>
                  <a:schemeClr val="bg1"/>
                </a:solidFill>
                <a:cs typeface="Times New Roman" panose="02020603050405020304" pitchFamily="18" charset="0"/>
              </a:rPr>
              <a:t>лояльности по платёжным </a:t>
            </a:r>
            <a:r>
              <a:rPr lang="ru-RU" sz="2400" b="1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картам</a:t>
            </a:r>
            <a:endParaRPr lang="ru-RU" sz="2400" b="1" dirty="0">
              <a:solidFill>
                <a:schemeClr val="bg1"/>
              </a:solidFill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/>
          <a:srcRect t="2099"/>
          <a:stretch/>
        </p:blipFill>
        <p:spPr>
          <a:xfrm>
            <a:off x="676858" y="1275606"/>
            <a:ext cx="7862292" cy="335858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893600328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ALLPPT-COLOR-A2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EB494B"/>
      </a:accent1>
      <a:accent2>
        <a:srgbClr val="3F3F3F"/>
      </a:accent2>
      <a:accent3>
        <a:srgbClr val="EB494B"/>
      </a:accent3>
      <a:accent4>
        <a:srgbClr val="3F3F3F"/>
      </a:accent4>
      <a:accent5>
        <a:srgbClr val="EB494B"/>
      </a:accent5>
      <a:accent6>
        <a:srgbClr val="3F3F3F"/>
      </a:accent6>
      <a:hlink>
        <a:srgbClr val="0000FF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ontents Slide Master">
  <a:themeElements>
    <a:clrScheme name="ALLPPT-COLOR-A3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EF4A4A"/>
      </a:accent1>
      <a:accent2>
        <a:srgbClr val="262626"/>
      </a:accent2>
      <a:accent3>
        <a:srgbClr val="EF4A4A"/>
      </a:accent3>
      <a:accent4>
        <a:srgbClr val="262626"/>
      </a:accent4>
      <a:accent5>
        <a:srgbClr val="EF4A4A"/>
      </a:accent5>
      <a:accent6>
        <a:srgbClr val="262626"/>
      </a:accent6>
      <a:hlink>
        <a:srgbClr val="0000FF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Section Break Slide Master">
  <a:themeElements>
    <a:clrScheme name="ALLPPT-COLOR-A3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EF4A4A"/>
      </a:accent1>
      <a:accent2>
        <a:srgbClr val="262626"/>
      </a:accent2>
      <a:accent3>
        <a:srgbClr val="EF4A4A"/>
      </a:accent3>
      <a:accent4>
        <a:srgbClr val="262626"/>
      </a:accent4>
      <a:accent5>
        <a:srgbClr val="EF4A4A"/>
      </a:accent5>
      <a:accent6>
        <a:srgbClr val="262626"/>
      </a:accent6>
      <a:hlink>
        <a:srgbClr val="0000FF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6002</TotalTime>
  <Words>1148</Words>
  <Application>Microsoft Office PowerPoint</Application>
  <PresentationFormat>Экран (16:9)</PresentationFormat>
  <Paragraphs>102</Paragraphs>
  <Slides>14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14</vt:i4>
      </vt:variant>
    </vt:vector>
  </HeadingPairs>
  <TitlesOfParts>
    <vt:vector size="17" baseType="lpstr">
      <vt:lpstr>Cover and End Slide Master</vt:lpstr>
      <vt:lpstr>Contents Slide Master</vt:lpstr>
      <vt:lpstr>Section Break Slide Master</vt:lpstr>
      <vt:lpstr>КАЗАХСКИЙ НАЦИОНАЛЬНЫЙ УНИВЕРСИТЕТ ИМ. АЛЬ-ФАРАБИ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Гульмира</cp:lastModifiedBy>
  <cp:revision>133</cp:revision>
  <dcterms:created xsi:type="dcterms:W3CDTF">2016-12-05T23:26:54Z</dcterms:created>
  <dcterms:modified xsi:type="dcterms:W3CDTF">2021-10-13T12:42:35Z</dcterms:modified>
</cp:coreProperties>
</file>